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5.xml" ContentType="application/vnd.openxmlformats-officedocument.presentationml.notesSlid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26.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691" r:id="rId6"/>
  </p:sldMasterIdLst>
  <p:notesMasterIdLst>
    <p:notesMasterId r:id="rId43"/>
  </p:notesMasterIdLst>
  <p:handoutMasterIdLst>
    <p:handoutMasterId r:id="rId44"/>
  </p:handoutMasterIdLst>
  <p:sldIdLst>
    <p:sldId id="2075" r:id="rId7"/>
    <p:sldId id="2122" r:id="rId8"/>
    <p:sldId id="2123" r:id="rId9"/>
    <p:sldId id="2077" r:id="rId10"/>
    <p:sldId id="2119" r:id="rId11"/>
    <p:sldId id="2124" r:id="rId12"/>
    <p:sldId id="2104" r:id="rId13"/>
    <p:sldId id="2125" r:id="rId14"/>
    <p:sldId id="2121" r:id="rId15"/>
    <p:sldId id="2081" r:id="rId16"/>
    <p:sldId id="2082" r:id="rId17"/>
    <p:sldId id="2083" r:id="rId18"/>
    <p:sldId id="2084" r:id="rId19"/>
    <p:sldId id="2110" r:id="rId20"/>
    <p:sldId id="2087" r:id="rId21"/>
    <p:sldId id="2115" r:id="rId22"/>
    <p:sldId id="2088" r:id="rId23"/>
    <p:sldId id="2089" r:id="rId24"/>
    <p:sldId id="2090" r:id="rId25"/>
    <p:sldId id="2091" r:id="rId26"/>
    <p:sldId id="2092" r:id="rId27"/>
    <p:sldId id="2093" r:id="rId28"/>
    <p:sldId id="2094" r:id="rId29"/>
    <p:sldId id="2114" r:id="rId30"/>
    <p:sldId id="2096" r:id="rId31"/>
    <p:sldId id="2097" r:id="rId32"/>
    <p:sldId id="2098" r:id="rId33"/>
    <p:sldId id="2099" r:id="rId34"/>
    <p:sldId id="2100" r:id="rId35"/>
    <p:sldId id="2101" r:id="rId36"/>
    <p:sldId id="2102" r:id="rId37"/>
    <p:sldId id="2103" r:id="rId38"/>
    <p:sldId id="2105" r:id="rId39"/>
    <p:sldId id="2107" r:id="rId40"/>
    <p:sldId id="2108" r:id="rId41"/>
    <p:sldId id="2117" r:id="rId42"/>
  </p:sldIdLst>
  <p:sldSz cx="9144000" cy="6858000" type="screen4x3"/>
  <p:notesSz cx="7023100" cy="9309100"/>
  <p:defaultTextStyle>
    <a:defPPr>
      <a:defRPr lang="en-US"/>
    </a:defPPr>
    <a:lvl1pPr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1pPr>
    <a:lvl2pPr marL="4572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2pPr>
    <a:lvl3pPr marL="9144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3pPr>
    <a:lvl4pPr marL="13716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4pPr>
    <a:lvl5pPr marL="1828800" algn="l" rtl="0" fontAlgn="base">
      <a:spcBef>
        <a:spcPct val="0"/>
      </a:spcBef>
      <a:spcAft>
        <a:spcPct val="0"/>
      </a:spcAft>
      <a:defRPr sz="28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2800" kern="1200">
        <a:solidFill>
          <a:schemeClr val="tx1"/>
        </a:solidFill>
        <a:latin typeface="Times New Roman" pitchFamily="18" charset="0"/>
        <a:ea typeface="+mn-ea"/>
        <a:cs typeface="Times New Roman" pitchFamily="18" charset="0"/>
      </a:defRPr>
    </a:lvl6pPr>
    <a:lvl7pPr marL="2743200" algn="l" defTabSz="914400" rtl="0" eaLnBrk="1" latinLnBrk="0" hangingPunct="1">
      <a:defRPr sz="2800" kern="1200">
        <a:solidFill>
          <a:schemeClr val="tx1"/>
        </a:solidFill>
        <a:latin typeface="Times New Roman" pitchFamily="18" charset="0"/>
        <a:ea typeface="+mn-ea"/>
        <a:cs typeface="Times New Roman" pitchFamily="18" charset="0"/>
      </a:defRPr>
    </a:lvl7pPr>
    <a:lvl8pPr marL="3200400" algn="l" defTabSz="914400" rtl="0" eaLnBrk="1" latinLnBrk="0" hangingPunct="1">
      <a:defRPr sz="2800" kern="1200">
        <a:solidFill>
          <a:schemeClr val="tx1"/>
        </a:solidFill>
        <a:latin typeface="Times New Roman" pitchFamily="18" charset="0"/>
        <a:ea typeface="+mn-ea"/>
        <a:cs typeface="Times New Roman" pitchFamily="18" charset="0"/>
      </a:defRPr>
    </a:lvl8pPr>
    <a:lvl9pPr marL="3657600" algn="l" defTabSz="914400" rtl="0" eaLnBrk="1" latinLnBrk="0" hangingPunct="1">
      <a:defRPr sz="2800" kern="1200">
        <a:solidFill>
          <a:schemeClr val="tx1"/>
        </a:solidFill>
        <a:latin typeface="Times New Roman" pitchFamily="18"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s, Bobby R CIV USN NAVMAC MILLINGTON TN (USA)" initials="DBRCUNMT(" lastIdx="1" clrIdx="0">
    <p:extLst>
      <p:ext uri="{19B8F6BF-5375-455C-9EA6-DF929625EA0E}">
        <p15:presenceInfo xmlns:p15="http://schemas.microsoft.com/office/powerpoint/2012/main" userId="S-1-5-21-1801674531-2146617017-725345543-17179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FF99"/>
    <a:srgbClr val="FFFFCC"/>
    <a:srgbClr val="B9FFB9"/>
    <a:srgbClr val="FFCC99"/>
    <a:srgbClr val="33CCFF"/>
    <a:srgbClr val="99FF99"/>
    <a:srgbClr val="FF7C80"/>
    <a:srgbClr val="FF33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890" autoAdjust="0"/>
    <p:restoredTop sz="78154" autoAdjust="0"/>
  </p:normalViewPr>
  <p:slideViewPr>
    <p:cSldViewPr>
      <p:cViewPr varScale="1">
        <p:scale>
          <a:sx n="87" d="100"/>
          <a:sy n="87" d="100"/>
        </p:scale>
        <p:origin x="2346"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2796"/>
    </p:cViewPr>
  </p:sorterViewPr>
  <p:notesViewPr>
    <p:cSldViewPr>
      <p:cViewPr>
        <p:scale>
          <a:sx n="80" d="100"/>
          <a:sy n="80" d="100"/>
        </p:scale>
        <p:origin x="3876" y="156"/>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40"/>
      <c:rotY val="0"/>
      <c:rAngAx val="1"/>
    </c:view3D>
    <c:floor>
      <c:thickness val="0"/>
    </c:floor>
    <c:sideWall>
      <c:thickness val="0"/>
    </c:sideWall>
    <c:backWall>
      <c:thickness val="0"/>
    </c:backWall>
    <c:plotArea>
      <c:layout/>
      <c:pie3DChart>
        <c:varyColors val="1"/>
        <c:ser>
          <c:idx val="0"/>
          <c:order val="0"/>
          <c:tx>
            <c:strRef>
              <c:f>Sheet1!$B$1</c:f>
              <c:strCache>
                <c:ptCount val="1"/>
                <c:pt idx="0">
                  <c:v>Column1</c:v>
                </c:pt>
              </c:strCache>
            </c:strRef>
          </c:tx>
          <c:dPt>
            <c:idx val="0"/>
            <c:bubble3D val="0"/>
            <c:spPr>
              <a:gradFill>
                <a:gsLst>
                  <a:gs pos="0">
                    <a:srgbClr val="03D4A8"/>
                  </a:gs>
                  <a:gs pos="25000">
                    <a:srgbClr val="21D6E0"/>
                  </a:gs>
                  <a:gs pos="75000">
                    <a:srgbClr val="0087E6"/>
                  </a:gs>
                  <a:gs pos="100000">
                    <a:srgbClr val="005CBF"/>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1-9812-474C-9D4D-230AA783330E}"/>
              </c:ext>
            </c:extLst>
          </c:dPt>
          <c:dPt>
            <c:idx val="1"/>
            <c:bubble3D val="0"/>
            <c:spPr>
              <a:gradFill>
                <a:gsLst>
                  <a:gs pos="0">
                    <a:srgbClr val="DDEBCF"/>
                  </a:gs>
                  <a:gs pos="50000">
                    <a:srgbClr val="9CB86E"/>
                  </a:gs>
                  <a:gs pos="100000">
                    <a:srgbClr val="156B13"/>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3-9812-474C-9D4D-230AA783330E}"/>
              </c:ext>
            </c:extLst>
          </c:dPt>
          <c:dPt>
            <c:idx val="2"/>
            <c:bubble3D val="0"/>
            <c:spPr>
              <a:gradFill>
                <a:gsLst>
                  <a:gs pos="0">
                    <a:srgbClr val="8488C4"/>
                  </a:gs>
                  <a:gs pos="53000">
                    <a:srgbClr val="D4DEFF"/>
                  </a:gs>
                  <a:gs pos="83000">
                    <a:srgbClr val="D4DEFF"/>
                  </a:gs>
                  <a:gs pos="100000">
                    <a:srgbClr val="96AB94"/>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5-9812-474C-9D4D-230AA783330E}"/>
              </c:ext>
            </c:extLst>
          </c:dPt>
          <c:dPt>
            <c:idx val="3"/>
            <c:bubble3D val="0"/>
            <c:spPr>
              <a:gradFill>
                <a:gsLst>
                  <a:gs pos="0">
                    <a:srgbClr val="FBEAC7"/>
                  </a:gs>
                  <a:gs pos="17999">
                    <a:srgbClr val="FEE7F2"/>
                  </a:gs>
                  <a:gs pos="36000">
                    <a:srgbClr val="FAC77D"/>
                  </a:gs>
                  <a:gs pos="61000">
                    <a:srgbClr val="FBA97D"/>
                  </a:gs>
                  <a:gs pos="82001">
                    <a:srgbClr val="FBD49C"/>
                  </a:gs>
                  <a:gs pos="100000">
                    <a:srgbClr val="FEE7F2"/>
                  </a:gs>
                </a:gsLst>
                <a:lin ang="5400000" scaled="0"/>
              </a:gradFill>
              <a:ln>
                <a:solidFill>
                  <a:schemeClr val="tx1"/>
                </a:solidFill>
              </a:ln>
              <a:scene3d>
                <a:camera prst="orthographicFront"/>
                <a:lightRig rig="threePt" dir="t"/>
              </a:scene3d>
              <a:sp3d>
                <a:bevelT/>
                <a:contourClr>
                  <a:srgbClr val="000000"/>
                </a:contourClr>
              </a:sp3d>
            </c:spPr>
            <c:extLst>
              <c:ext xmlns:c16="http://schemas.microsoft.com/office/drawing/2014/chart" uri="{C3380CC4-5D6E-409C-BE32-E72D297353CC}">
                <c16:uniqueId val="{00000007-9812-474C-9D4D-230AA783330E}"/>
              </c:ext>
            </c:extLst>
          </c:dPt>
          <c:dLbls>
            <c:dLbl>
              <c:idx val="0"/>
              <c:layout>
                <c:manualLayout>
                  <c:x val="-0.23576329121650491"/>
                  <c:y val="8.9047326115486686E-2"/>
                </c:manualLayout>
              </c:layout>
              <c:tx>
                <c:rich>
                  <a:bodyPr/>
                  <a:lstStyle/>
                  <a:p>
                    <a:pPr>
                      <a:defRPr sz="1200" b="1"/>
                    </a:pPr>
                    <a:r>
                      <a:rPr lang="en-US" sz="1200" b="1" dirty="0"/>
                      <a:t>209,049 </a:t>
                    </a:r>
                  </a:p>
                  <a:p>
                    <a:pPr>
                      <a:defRPr sz="1200" b="1"/>
                    </a:pPr>
                    <a:r>
                      <a:rPr lang="en-US" sz="1200" b="1" dirty="0"/>
                      <a:t>Fleet</a:t>
                    </a:r>
                  </a:p>
                </c:rich>
              </c:tx>
              <c:spP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9812-474C-9D4D-230AA783330E}"/>
                </c:ext>
              </c:extLst>
            </c:dLbl>
            <c:dLbl>
              <c:idx val="1"/>
              <c:layout>
                <c:manualLayout>
                  <c:x val="0.27131782945736432"/>
                  <c:y val="-0.17374589895013237"/>
                </c:manualLayout>
              </c:layout>
              <c:tx>
                <c:rich>
                  <a:bodyPr/>
                  <a:lstStyle/>
                  <a:p>
                    <a:r>
                      <a:rPr lang="en-US" sz="1050" dirty="0"/>
                      <a:t> </a:t>
                    </a:r>
                    <a:r>
                      <a:rPr lang="en-US" dirty="0"/>
                      <a:t>183,752</a:t>
                    </a:r>
                  </a:p>
                  <a:p>
                    <a:r>
                      <a:rPr lang="en-US" dirty="0"/>
                      <a:t>Shore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3-9812-474C-9D4D-230AA783330E}"/>
                </c:ext>
              </c:extLst>
            </c:dLbl>
            <c:dLbl>
              <c:idx val="2"/>
              <c:layout>
                <c:manualLayout>
                  <c:x val="-1.0957394860526158E-2"/>
                  <c:y val="-6.0173884514435824E-2"/>
                </c:manualLayout>
              </c:layout>
              <c:tx>
                <c:rich>
                  <a:bodyPr/>
                  <a:lstStyle/>
                  <a:p>
                    <a:r>
                      <a:rPr lang="en-US" sz="1050" dirty="0"/>
                      <a:t> </a:t>
                    </a:r>
                    <a:r>
                      <a:rPr lang="en-US" dirty="0"/>
                      <a:t>28,132</a:t>
                    </a:r>
                  </a:p>
                  <a:p>
                    <a:r>
                      <a:rPr lang="en-US" dirty="0"/>
                      <a:t>Joint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9812-474C-9D4D-230AA783330E}"/>
                </c:ext>
              </c:extLst>
            </c:dLbl>
            <c:dLbl>
              <c:idx val="3"/>
              <c:layout>
                <c:manualLayout>
                  <c:x val="0.12403100775193868"/>
                  <c:y val="9.6328740157481066E-2"/>
                </c:manualLayout>
              </c:layout>
              <c:tx>
                <c:rich>
                  <a:bodyPr/>
                  <a:lstStyle/>
                  <a:p>
                    <a:endParaRPr lang="en-US" sz="1050" dirty="0"/>
                  </a:p>
                  <a:p>
                    <a:r>
                      <a:rPr lang="en-US" dirty="0"/>
                      <a:t>54,792</a:t>
                    </a:r>
                  </a:p>
                  <a:p>
                    <a:r>
                      <a:rPr lang="en-US" dirty="0"/>
                      <a:t>“IA” </a:t>
                    </a:r>
                  </a:p>
                </c:rich>
              </c:tx>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9812-474C-9D4D-230AA783330E}"/>
                </c:ext>
              </c:extLst>
            </c:dLbl>
            <c:spPr>
              <a:noFill/>
              <a:ln>
                <a:noFill/>
              </a:ln>
              <a:effectLst/>
            </c:spPr>
            <c:txPr>
              <a:bodyPr/>
              <a:lstStyle/>
              <a:p>
                <a:pPr>
                  <a:defRPr sz="1050"/>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Fleet (NAVMAC)</c:v>
                </c:pt>
                <c:pt idx="1">
                  <c:v>Shore (BSOs)</c:v>
                </c:pt>
                <c:pt idx="2">
                  <c:v>Joint</c:v>
                </c:pt>
                <c:pt idx="3">
                  <c:v>IA (N122)</c:v>
                </c:pt>
              </c:strCache>
            </c:strRef>
          </c:cat>
          <c:val>
            <c:numRef>
              <c:f>Sheet1!$B$2:$B$5</c:f>
              <c:numCache>
                <c:formatCode>_(* #,##0_);_(* \(#,##0\);_(* "-"??_);_(@_)</c:formatCode>
                <c:ptCount val="4"/>
                <c:pt idx="0">
                  <c:v>202915</c:v>
                </c:pt>
                <c:pt idx="1">
                  <c:v>183156</c:v>
                </c:pt>
                <c:pt idx="2">
                  <c:v>28339</c:v>
                </c:pt>
                <c:pt idx="3">
                  <c:v>58801</c:v>
                </c:pt>
              </c:numCache>
            </c:numRef>
          </c:val>
          <c:extLst>
            <c:ext xmlns:c16="http://schemas.microsoft.com/office/drawing/2014/chart" uri="{C3380CC4-5D6E-409C-BE32-E72D297353CC}">
              <c16:uniqueId val="{00000008-9812-474C-9D4D-230AA783330E}"/>
            </c:ext>
          </c:extLst>
        </c:ser>
        <c:dLbls>
          <c:showLegendKey val="0"/>
          <c:showVal val="0"/>
          <c:showCatName val="0"/>
          <c:showSerName val="0"/>
          <c:showPercent val="0"/>
          <c:showBubbleSize val="0"/>
          <c:showLeaderLines val="1"/>
        </c:dLbls>
      </c:pie3DChart>
    </c:plotArea>
    <c:plotVisOnly val="1"/>
    <c:dispBlanksAs val="gap"/>
    <c:showDLblsOverMax val="0"/>
  </c:chart>
  <c:spPr>
    <a:ln>
      <a:solidFill>
        <a:schemeClr val="tx1"/>
      </a:solidFill>
    </a:ln>
  </c:spPr>
  <c:txPr>
    <a:bodyPr/>
    <a:lstStyle/>
    <a:p>
      <a:pPr>
        <a:defRPr sz="9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6694529192449015"/>
          <c:y val="2.27406843690201E-2"/>
          <c:w val="0.83255358040172034"/>
          <c:h val="0.79146523748179232"/>
        </c:manualLayout>
      </c:layout>
      <c:pie3DChart>
        <c:varyColors val="1"/>
        <c:ser>
          <c:idx val="0"/>
          <c:order val="0"/>
          <c:tx>
            <c:strRef>
              <c:f>'67 Data'!$A$2</c:f>
              <c:strCache>
                <c:ptCount val="1"/>
                <c:pt idx="0">
                  <c:v>Times</c:v>
                </c:pt>
              </c:strCache>
            </c:strRef>
          </c:tx>
          <c:explosion val="25"/>
          <c:dPt>
            <c:idx val="0"/>
            <c:bubble3D val="0"/>
            <c:explosion val="27"/>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62B5-455E-BFDB-8CB1E5BFD360}"/>
              </c:ext>
            </c:extLst>
          </c:dPt>
          <c:dPt>
            <c:idx val="1"/>
            <c:bubble3D val="0"/>
            <c:explosion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62B5-455E-BFDB-8CB1E5BFD360}"/>
              </c:ext>
            </c:extLst>
          </c:dPt>
          <c:dPt>
            <c:idx val="2"/>
            <c:bubble3D val="0"/>
            <c:explosion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62B5-455E-BFDB-8CB1E5BFD360}"/>
              </c:ext>
            </c:extLst>
          </c:dPt>
          <c:dPt>
            <c:idx val="3"/>
            <c:bubble3D val="0"/>
            <c:explosion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62B5-455E-BFDB-8CB1E5BFD360}"/>
              </c:ext>
            </c:extLst>
          </c:dPt>
          <c:dPt>
            <c:idx val="4"/>
            <c:bubble3D val="0"/>
            <c:explosion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62B5-455E-BFDB-8CB1E5BFD360}"/>
              </c:ext>
            </c:extLst>
          </c:dPt>
          <c:dPt>
            <c:idx val="5"/>
            <c:bubble3D val="0"/>
            <c:explosion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B-62B5-455E-BFDB-8CB1E5BFD360}"/>
              </c:ext>
            </c:extLst>
          </c:dPt>
          <c:dPt>
            <c:idx val="6"/>
            <c:bubble3D val="0"/>
            <c:explosion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D-62B5-455E-BFDB-8CB1E5BFD360}"/>
              </c:ext>
            </c:extLst>
          </c:dPt>
          <c:dLbls>
            <c:dLbl>
              <c:idx val="0"/>
              <c:layout>
                <c:manualLayout>
                  <c:x val="3.4973135632533743E-2"/>
                  <c:y val="2.3398611616893703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r>
                      <a:rPr lang="en-US" sz="1400"/>
                      <a:t>Productive Hours</a:t>
                    </a:r>
                    <a:br>
                      <a:rPr lang="en-US" sz="1400"/>
                    </a:br>
                    <a:fld id="{CB0539F7-3881-4634-A733-0BC9298A909C}" type="VALUE">
                      <a:rPr lang="en-US" sz="1400"/>
                      <a:pPr>
                        <a:defRPr sz="1400"/>
                      </a:pPr>
                      <a:t>[VALUE]</a:t>
                    </a:fld>
                    <a:r>
                      <a:rPr lang="en-US" sz="1400"/>
                      <a:t>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2B5-455E-BFDB-8CB1E5BFD360}"/>
                </c:ext>
              </c:extLst>
            </c:dLbl>
            <c:dLbl>
              <c:idx val="1"/>
              <c:layout>
                <c:manualLayout>
                  <c:x val="-1.8580471605259476E-3"/>
                  <c:y val="-6.2849614131066989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D2BDECDD-E944-4FC1-AC7E-67E08461D191}" type="CATEGORYNAME">
                      <a:rPr lang="en-US" sz="1400"/>
                      <a:pPr>
                        <a:defRPr sz="1400"/>
                      </a:pPr>
                      <a:t>[CATEGORY NAME]</a:t>
                    </a:fld>
                    <a:r>
                      <a:rPr lang="en-US" sz="1400" dirty="0"/>
                      <a:t>
6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2B5-455E-BFDB-8CB1E5BFD360}"/>
                </c:ext>
              </c:extLst>
            </c:dLbl>
            <c:dLbl>
              <c:idx val="2"/>
              <c:layout>
                <c:manualLayout>
                  <c:x val="3.2486003284104489E-2"/>
                  <c:y val="-2.4121768998656659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504A4FF0-5559-4325-8653-83781C22B418}" type="CATEGORYNAME">
                      <a:rPr lang="en-US" sz="1400"/>
                      <a:pPr>
                        <a:defRPr sz="1400"/>
                      </a:pPr>
                      <a:t>[CATEGORY NAME]</a:t>
                    </a:fld>
                    <a:r>
                      <a:rPr lang="en-US" sz="1400" dirty="0"/>
                      <a:t>
8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2B5-455E-BFDB-8CB1E5BFD360}"/>
                </c:ext>
              </c:extLst>
            </c:dLbl>
            <c:dLbl>
              <c:idx val="3"/>
              <c:layout>
                <c:manualLayout>
                  <c:x val="-4.2921625754448148E-2"/>
                  <c:y val="-2.4035403693181169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6E449688-5482-4C3B-8D2F-8074609225CB}" type="CATEGORYNAME">
                      <a:rPr lang="en-US" sz="1400"/>
                      <a:pPr>
                        <a:defRPr sz="1400"/>
                      </a:pPr>
                      <a:t>[CATEGORY NAME]</a:t>
                    </a:fld>
                    <a:r>
                      <a:rPr lang="en-US" sz="1400"/>
                      <a:t>
14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62B5-455E-BFDB-8CB1E5BFD360}"/>
                </c:ext>
              </c:extLst>
            </c:dLbl>
            <c:dLbl>
              <c:idx val="4"/>
              <c:layout>
                <c:manualLayout>
                  <c:x val="-2.9748390469715419E-2"/>
                  <c:y val="-3.2449938913272053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F2AD6328-77BD-45DA-9378-A10373E94DF3}" type="CATEGORYNAME">
                      <a:rPr lang="en-US" sz="1400"/>
                      <a:pPr>
                        <a:defRPr sz="1400"/>
                      </a:pPr>
                      <a:t>[CATEGORY NAME]</a:t>
                    </a:fld>
                    <a:r>
                      <a:rPr lang="en-US" sz="1400"/>
                      <a:t>
3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62B5-455E-BFDB-8CB1E5BFD360}"/>
                </c:ext>
              </c:extLst>
            </c:dLbl>
            <c:dLbl>
              <c:idx val="5"/>
              <c:layout>
                <c:manualLayout>
                  <c:x val="1.8987916557237423E-2"/>
                  <c:y val="5.9821658685225067E-3"/>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AC88BD5D-A31A-471E-B178-B64AA1A1DF1D}" type="CATEGORYNAME">
                      <a:rPr lang="en-US" sz="1400"/>
                      <a:pPr>
                        <a:defRPr sz="1400"/>
                      </a:pPr>
                      <a:t>[CATEGORY NAME]</a:t>
                    </a:fld>
                    <a:r>
                      <a:rPr lang="en-US" sz="1400" dirty="0"/>
                      <a:t>
6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6456468434061416"/>
                      <c:h val="8.5314020753522082E-2"/>
                    </c:manualLayout>
                  </c15:layout>
                  <c15:dlblFieldTable/>
                  <c15:showDataLabelsRange val="0"/>
                </c:ext>
                <c:ext xmlns:c16="http://schemas.microsoft.com/office/drawing/2014/chart" uri="{C3380CC4-5D6E-409C-BE32-E72D297353CC}">
                  <c16:uniqueId val="{0000000B-62B5-455E-BFDB-8CB1E5BFD360}"/>
                </c:ext>
              </c:extLst>
            </c:dLbl>
            <c:dLbl>
              <c:idx val="6"/>
              <c:layout>
                <c:manualLayout>
                  <c:x val="9.2147234896923683E-2"/>
                  <c:y val="2.6948560185442123E-2"/>
                </c:manualLayout>
              </c:layout>
              <c:tx>
                <c:rich>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fld id="{D756B589-9C38-43C6-A40C-E7F4BD76DEBC}" type="CATEGORYNAME">
                      <a:rPr lang="en-US" sz="1400"/>
                      <a:pPr>
                        <a:defRPr sz="1400"/>
                      </a:pPr>
                      <a:t>[CATEGORY NAME]</a:t>
                    </a:fld>
                    <a:r>
                      <a:rPr lang="en-US" sz="1400" dirty="0"/>
                      <a:t>
8 Hours</a:t>
                    </a:r>
                  </a:p>
                </c:rich>
              </c:tx>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62B5-455E-BFDB-8CB1E5BFD360}"/>
                </c:ext>
              </c:extLst>
            </c:dLbl>
            <c:spPr>
              <a:noFill/>
              <a:ln>
                <a:noFill/>
              </a:ln>
              <a:effectLst/>
            </c:spPr>
            <c:txPr>
              <a:bodyPr rot="0" spcFirstLastPara="1" vertOverflow="ellipsis" vert="horz" wrap="square" anchor="ctr" anchorCtr="1"/>
              <a:lstStyle/>
              <a:p>
                <a:pPr>
                  <a:defRPr sz="1400" b="1" i="0" u="none" strike="noStrike" kern="1200" spc="0" baseline="0">
                    <a:solidFill>
                      <a:srgbClr val="002060"/>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noFill/>
                  <a:round/>
                </a:ln>
                <a:effectLst/>
              </c:spPr>
            </c:leaderLines>
            <c:extLst>
              <c:ext xmlns:c15="http://schemas.microsoft.com/office/drawing/2012/chart" uri="{CE6537A1-D6FC-4f65-9D91-7224C49458BB}"/>
            </c:extLst>
          </c:dLbls>
          <c:cat>
            <c:strRef>
              <c:f>'67 Data'!$B$1:$D$1</c:f>
              <c:strCache>
                <c:ptCount val="3"/>
                <c:pt idx="0">
                  <c:v>Productive Hours</c:v>
                </c:pt>
                <c:pt idx="1">
                  <c:v>Service Diversion</c:v>
                </c:pt>
                <c:pt idx="2">
                  <c:v>Training</c:v>
                </c:pt>
              </c:strCache>
            </c:strRef>
          </c:cat>
          <c:val>
            <c:numRef>
              <c:f>'67 Data'!$B$2:$D$2</c:f>
              <c:numCache>
                <c:formatCode>General</c:formatCode>
                <c:ptCount val="3"/>
                <c:pt idx="0">
                  <c:v>67</c:v>
                </c:pt>
                <c:pt idx="1">
                  <c:v>6</c:v>
                </c:pt>
                <c:pt idx="2">
                  <c:v>8</c:v>
                </c:pt>
              </c:numCache>
            </c:numRef>
          </c:val>
          <c:extLst>
            <c:ext xmlns:c16="http://schemas.microsoft.com/office/drawing/2014/chart" uri="{C3380CC4-5D6E-409C-BE32-E72D297353CC}">
              <c16:uniqueId val="{0000000E-62B5-455E-BFDB-8CB1E5BFD360}"/>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solidFill>
            <a:srgbClr val="002060"/>
          </a:solidFill>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1184048422518618E-2"/>
          <c:y val="2.7741296488882287E-2"/>
          <c:w val="0.91759146178156303"/>
          <c:h val="0.92265240429851925"/>
        </c:manualLayout>
      </c:layout>
      <c:pie3DChart>
        <c:varyColors val="1"/>
        <c:ser>
          <c:idx val="0"/>
          <c:order val="0"/>
          <c:dPt>
            <c:idx val="0"/>
            <c:bubble3D val="0"/>
            <c:explosion val="31"/>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5712-41FD-8B09-079C6399A0D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5712-41FD-8B09-079C6399A0D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5712-41FD-8B09-079C6399A0D3}"/>
              </c:ext>
            </c:extLst>
          </c:dPt>
          <c:dLbls>
            <c:dLbl>
              <c:idx val="0"/>
              <c:layout>
                <c:manualLayout>
                  <c:x val="-0.10923603299587552"/>
                  <c:y val="0.13070624549865467"/>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712-41FD-8B09-079C6399A0D3}"/>
                </c:ext>
              </c:extLst>
            </c:dLbl>
            <c:dLbl>
              <c:idx val="1"/>
              <c:layout>
                <c:manualLayout>
                  <c:x val="-1.5876988590711877E-2"/>
                  <c:y val="-2.2878944710122265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712-41FD-8B09-079C6399A0D3}"/>
                </c:ext>
              </c:extLst>
            </c:dLbl>
            <c:dLbl>
              <c:idx val="2"/>
              <c:layout>
                <c:manualLayout>
                  <c:x val="6.3246290642241146E-2"/>
                  <c:y val="-4.25610882872768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712-41FD-8B09-079C6399A0D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'60 Data'!$A$1:$A$3</c:f>
              <c:strCache>
                <c:ptCount val="3"/>
                <c:pt idx="0">
                  <c:v>Productive Hours
60 Hours</c:v>
                </c:pt>
                <c:pt idx="1">
                  <c:v>Training
7 Hours</c:v>
                </c:pt>
                <c:pt idx="2">
                  <c:v>Service Diversion
14 Hours</c:v>
                </c:pt>
              </c:strCache>
            </c:strRef>
          </c:cat>
          <c:val>
            <c:numRef>
              <c:f>'60 Data'!$B$1:$B$3</c:f>
              <c:numCache>
                <c:formatCode>General</c:formatCode>
                <c:ptCount val="3"/>
                <c:pt idx="0">
                  <c:v>60</c:v>
                </c:pt>
                <c:pt idx="1">
                  <c:v>7</c:v>
                </c:pt>
                <c:pt idx="2">
                  <c:v>14</c:v>
                </c:pt>
              </c:numCache>
            </c:numRef>
          </c:val>
          <c:extLst>
            <c:ext xmlns:c16="http://schemas.microsoft.com/office/drawing/2014/chart" uri="{C3380CC4-5D6E-409C-BE32-E72D297353CC}">
              <c16:uniqueId val="{00000006-5712-41FD-8B09-079C6399A0D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view3D>
      <c:rotX val="30"/>
      <c:rotY val="1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4961007059755072E-2"/>
          <c:y val="8.8532523046929823E-2"/>
          <c:w val="0.84073219034172131"/>
          <c:h val="0.82293495390614035"/>
        </c:manualLayout>
      </c:layout>
      <c:pie3DChart>
        <c:varyColors val="1"/>
        <c:ser>
          <c:idx val="0"/>
          <c:order val="0"/>
          <c:tx>
            <c:strRef>
              <c:f>'33.38 Data'!$A$2</c:f>
              <c:strCache>
                <c:ptCount val="1"/>
                <c:pt idx="0">
                  <c:v>Times</c:v>
                </c:pt>
              </c:strCache>
            </c:strRef>
          </c:tx>
          <c:dPt>
            <c:idx val="0"/>
            <c:bubble3D val="0"/>
            <c:explosion val="18"/>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DD56-4563-B73F-7E120D901D21}"/>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DD56-4563-B73F-7E120D901D21}"/>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DD56-4563-B73F-7E120D901D21}"/>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DD56-4563-B73F-7E120D901D21}"/>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9-DD56-4563-B73F-7E120D901D21}"/>
              </c:ext>
            </c:extLst>
          </c:dPt>
          <c:dLbls>
            <c:dLbl>
              <c:idx val="0"/>
              <c:layout>
                <c:manualLayout>
                  <c:x val="9.4064941504763841E-2"/>
                  <c:y val="-8.0600663432554287E-3"/>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r>
                      <a:rPr lang="en-US" dirty="0"/>
                      <a:t>Productive Hours</a:t>
                    </a:r>
                  </a:p>
                  <a:p>
                    <a:pPr>
                      <a:defRPr sz="1400">
                        <a:solidFill>
                          <a:srgbClr val="002060"/>
                        </a:solidFill>
                      </a:defRPr>
                    </a:pPr>
                    <a:r>
                      <a:rPr lang="en-US" dirty="0"/>
                      <a:t>33.22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DD56-4563-B73F-7E120D901D21}"/>
                </c:ext>
              </c:extLst>
            </c:dLbl>
            <c:dLbl>
              <c:idx val="1"/>
              <c:layout>
                <c:manualLayout>
                  <c:x val="-0.13100904297704552"/>
                  <c:y val="-3.2415431543290366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56-4563-B73F-7E120D901D21}"/>
                </c:ext>
              </c:extLst>
            </c:dLbl>
            <c:dLbl>
              <c:idx val="2"/>
              <c:layout>
                <c:manualLayout>
                  <c:x val="-0.10621521159457548"/>
                  <c:y val="-0.10699913702709093"/>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D56-4563-B73F-7E120D901D21}"/>
                </c:ext>
              </c:extLst>
            </c:dLbl>
            <c:dLbl>
              <c:idx val="3"/>
              <c:layout>
                <c:manualLayout>
                  <c:x val="3.6313689542238764E-3"/>
                  <c:y val="-9.23938190194309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D56-4563-B73F-7E120D901D21}"/>
                </c:ext>
              </c:extLst>
            </c:dLbl>
            <c:dLbl>
              <c:idx val="4"/>
              <c:layout>
                <c:manualLayout>
                  <c:x val="8.6059568530866701E-2"/>
                  <c:y val="-7.0556560690512499E-2"/>
                </c:manualLayout>
              </c:layout>
              <c:tx>
                <c:rich>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r>
                      <a:rPr lang="en-US" dirty="0"/>
                      <a:t>Holidays</a:t>
                    </a:r>
                  </a:p>
                  <a:p>
                    <a:pPr>
                      <a:defRPr sz="1400">
                        <a:solidFill>
                          <a:srgbClr val="002060"/>
                        </a:solidFill>
                      </a:defRPr>
                    </a:pPr>
                    <a:r>
                      <a:rPr lang="en-US" dirty="0"/>
                      <a:t>1.63 Hours</a:t>
                    </a:r>
                  </a:p>
                </c:rich>
              </c:tx>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bestFit"/>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DD56-4563-B73F-7E120D901D2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rgbClr val="002060"/>
                    </a:solidFill>
                    <a:latin typeface="+mn-lt"/>
                    <a:ea typeface="+mn-ea"/>
                    <a:cs typeface="+mn-cs"/>
                  </a:defRPr>
                </a:pPr>
                <a:endParaRPr lang="en-US"/>
              </a:p>
            </c:txPr>
            <c:dLblPos val="outEnd"/>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'33.38 Data'!$B$1:$F$1</c:f>
              <c:strCache>
                <c:ptCount val="5"/>
                <c:pt idx="0">
                  <c:v>Productive Hours
33.38 Hours</c:v>
                </c:pt>
                <c:pt idx="1">
                  <c:v>Training
1.47 Hours</c:v>
                </c:pt>
                <c:pt idx="2">
                  <c:v>Service Diversion
1 Hour</c:v>
                </c:pt>
                <c:pt idx="3">
                  <c:v>Leave
2.62 Hours</c:v>
                </c:pt>
                <c:pt idx="4">
                  <c:v>Holidays
1.52 Hours</c:v>
                </c:pt>
              </c:strCache>
            </c:strRef>
          </c:cat>
          <c:val>
            <c:numRef>
              <c:f>'33.38 Data'!$B$2:$F$2</c:f>
              <c:numCache>
                <c:formatCode>General</c:formatCode>
                <c:ptCount val="5"/>
                <c:pt idx="0">
                  <c:v>33.380000000000003</c:v>
                </c:pt>
                <c:pt idx="1">
                  <c:v>1.47</c:v>
                </c:pt>
                <c:pt idx="2">
                  <c:v>1</c:v>
                </c:pt>
                <c:pt idx="3">
                  <c:v>2.62</c:v>
                </c:pt>
                <c:pt idx="4">
                  <c:v>1.52</c:v>
                </c:pt>
              </c:numCache>
            </c:numRef>
          </c:val>
          <c:extLst>
            <c:ext xmlns:c16="http://schemas.microsoft.com/office/drawing/2014/chart" uri="{C3380CC4-5D6E-409C-BE32-E72D297353CC}">
              <c16:uniqueId val="{0000000A-DD56-4563-B73F-7E120D901D21}"/>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3043666"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defTabSz="928459">
              <a:defRPr sz="1200" smtClean="0"/>
            </a:lvl1pPr>
          </a:lstStyle>
          <a:p>
            <a:pPr>
              <a:defRPr/>
            </a:pPr>
            <a:endParaRPr lang="en-US" dirty="0"/>
          </a:p>
        </p:txBody>
      </p:sp>
      <p:sp>
        <p:nvSpPr>
          <p:cNvPr id="9219" name="Rectangle 3"/>
          <p:cNvSpPr>
            <a:spLocks noGrp="1" noChangeArrowheads="1"/>
          </p:cNvSpPr>
          <p:nvPr>
            <p:ph type="dt" sz="quarter" idx="1"/>
          </p:nvPr>
        </p:nvSpPr>
        <p:spPr bwMode="auto">
          <a:xfrm>
            <a:off x="3979438" y="0"/>
            <a:ext cx="3043665"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smtClean="0"/>
            </a:lvl1pPr>
          </a:lstStyle>
          <a:p>
            <a:pPr>
              <a:defRPr/>
            </a:pPr>
            <a:endParaRPr lang="en-US" dirty="0"/>
          </a:p>
        </p:txBody>
      </p:sp>
      <p:sp>
        <p:nvSpPr>
          <p:cNvPr id="9220" name="Rectangle 4"/>
          <p:cNvSpPr>
            <a:spLocks noGrp="1" noChangeArrowheads="1"/>
          </p:cNvSpPr>
          <p:nvPr>
            <p:ph type="ftr" sz="quarter" idx="2"/>
          </p:nvPr>
        </p:nvSpPr>
        <p:spPr bwMode="auto">
          <a:xfrm>
            <a:off x="0" y="8844288"/>
            <a:ext cx="3043666"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defTabSz="928459">
              <a:defRPr sz="1200" smtClean="0"/>
            </a:lvl1pPr>
          </a:lstStyle>
          <a:p>
            <a:pPr>
              <a:defRPr/>
            </a:pPr>
            <a:endParaRPr lang="en-US" dirty="0"/>
          </a:p>
        </p:txBody>
      </p:sp>
      <p:sp>
        <p:nvSpPr>
          <p:cNvPr id="9221" name="Rectangle 5"/>
          <p:cNvSpPr>
            <a:spLocks noGrp="1" noChangeArrowheads="1"/>
          </p:cNvSpPr>
          <p:nvPr>
            <p:ph type="sldNum" sz="quarter" idx="3"/>
          </p:nvPr>
        </p:nvSpPr>
        <p:spPr bwMode="auto">
          <a:xfrm>
            <a:off x="3979438" y="8844288"/>
            <a:ext cx="3043665"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smtClean="0"/>
            </a:lvl1pPr>
          </a:lstStyle>
          <a:p>
            <a:pPr>
              <a:defRPr/>
            </a:pPr>
            <a:fld id="{F0F05926-DFA4-4D47-96B5-2B780E4FFF88}" type="slidenum">
              <a:rPr lang="en-US"/>
              <a:pPr>
                <a:defRPr/>
              </a:pPr>
              <a:t>‹#›</a:t>
            </a:fld>
            <a:endParaRPr lang="en-US" dirty="0"/>
          </a:p>
        </p:txBody>
      </p:sp>
    </p:spTree>
    <p:extLst>
      <p:ext uri="{BB962C8B-B14F-4D97-AF65-F5344CB8AC3E}">
        <p14:creationId xmlns:p14="http://schemas.microsoft.com/office/powerpoint/2010/main" val="4662714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43666"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defTabSz="928459">
              <a:defRPr sz="1200" smtClean="0"/>
            </a:lvl1pPr>
          </a:lstStyle>
          <a:p>
            <a:pPr>
              <a:defRPr/>
            </a:pPr>
            <a:endParaRPr lang="en-US" dirty="0"/>
          </a:p>
        </p:txBody>
      </p:sp>
      <p:sp>
        <p:nvSpPr>
          <p:cNvPr id="6147" name="Rectangle 3"/>
          <p:cNvSpPr>
            <a:spLocks noGrp="1" noChangeArrowheads="1"/>
          </p:cNvSpPr>
          <p:nvPr>
            <p:ph type="dt" idx="1"/>
          </p:nvPr>
        </p:nvSpPr>
        <p:spPr bwMode="auto">
          <a:xfrm>
            <a:off x="3979438" y="0"/>
            <a:ext cx="3043665" cy="464814"/>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lvl1pPr algn="r" defTabSz="928459">
              <a:defRPr sz="1200" smtClean="0"/>
            </a:lvl1pPr>
          </a:lstStyle>
          <a:p>
            <a:pPr>
              <a:defRPr/>
            </a:pPr>
            <a:endParaRPr lang="en-US" dirty="0"/>
          </a:p>
        </p:txBody>
      </p:sp>
      <p:sp>
        <p:nvSpPr>
          <p:cNvPr id="23556" name="Rectangle 4"/>
          <p:cNvSpPr>
            <a:spLocks noGrp="1" noRot="1" noChangeAspect="1" noChangeArrowheads="1" noTextEdit="1"/>
          </p:cNvSpPr>
          <p:nvPr>
            <p:ph type="sldImg" idx="2"/>
          </p:nvPr>
        </p:nvSpPr>
        <p:spPr bwMode="auto">
          <a:xfrm>
            <a:off x="1185863" y="700088"/>
            <a:ext cx="4654550" cy="3490912"/>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7380" y="4422145"/>
            <a:ext cx="5148344" cy="4188133"/>
          </a:xfrm>
          <a:prstGeom prst="rect">
            <a:avLst/>
          </a:prstGeom>
          <a:noFill/>
          <a:ln w="9525">
            <a:noFill/>
            <a:miter lim="800000"/>
            <a:headEnd/>
            <a:tailEnd/>
          </a:ln>
          <a:effectLst/>
        </p:spPr>
        <p:txBody>
          <a:bodyPr vert="horz" wrap="square" lIns="93154" tIns="46584" rIns="93154" bIns="4658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44288"/>
            <a:ext cx="3043666"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defTabSz="928459">
              <a:defRPr sz="1200" smtClean="0"/>
            </a:lvl1pPr>
          </a:lstStyle>
          <a:p>
            <a:pPr>
              <a:defRPr/>
            </a:pPr>
            <a:endParaRPr lang="en-US" dirty="0"/>
          </a:p>
        </p:txBody>
      </p:sp>
      <p:sp>
        <p:nvSpPr>
          <p:cNvPr id="6151" name="Rectangle 7"/>
          <p:cNvSpPr>
            <a:spLocks noGrp="1" noChangeArrowheads="1"/>
          </p:cNvSpPr>
          <p:nvPr>
            <p:ph type="sldNum" sz="quarter" idx="5"/>
          </p:nvPr>
        </p:nvSpPr>
        <p:spPr bwMode="auto">
          <a:xfrm>
            <a:off x="3979438" y="8844288"/>
            <a:ext cx="3043665" cy="464814"/>
          </a:xfrm>
          <a:prstGeom prst="rect">
            <a:avLst/>
          </a:prstGeom>
          <a:noFill/>
          <a:ln w="9525">
            <a:noFill/>
            <a:miter lim="800000"/>
            <a:headEnd/>
            <a:tailEnd/>
          </a:ln>
          <a:effectLst/>
        </p:spPr>
        <p:txBody>
          <a:bodyPr vert="horz" wrap="square" lIns="93154" tIns="46584" rIns="93154" bIns="46584" numCol="1" anchor="b" anchorCtr="0" compatLnSpc="1">
            <a:prstTxWarp prst="textNoShape">
              <a:avLst/>
            </a:prstTxWarp>
          </a:bodyPr>
          <a:lstStyle>
            <a:lvl1pPr algn="r" defTabSz="928459">
              <a:defRPr sz="1200" smtClean="0"/>
            </a:lvl1pPr>
          </a:lstStyle>
          <a:p>
            <a:pPr>
              <a:defRPr/>
            </a:pPr>
            <a:fld id="{A677F6CA-B836-4D8C-B257-5AB69EF98C50}" type="slidenum">
              <a:rPr lang="en-US"/>
              <a:pPr>
                <a:defRPr/>
              </a:pPr>
              <a:t>‹#›</a:t>
            </a:fld>
            <a:endParaRPr lang="en-US" dirty="0"/>
          </a:p>
        </p:txBody>
      </p:sp>
    </p:spTree>
    <p:extLst>
      <p:ext uri="{BB962C8B-B14F-4D97-AF65-F5344CB8AC3E}">
        <p14:creationId xmlns:p14="http://schemas.microsoft.com/office/powerpoint/2010/main" val="41574977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Times New Roman"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ChangeArrowheads="1"/>
          </p:cNvSpPr>
          <p:nvPr/>
        </p:nvSpPr>
        <p:spPr bwMode="auto">
          <a:xfrm>
            <a:off x="3980131" y="-1603"/>
            <a:ext cx="3042969" cy="46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46" tIns="46173" rIns="92346" bIns="46173"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a:latin typeface="Calibri" pitchFamily="34" charset="0"/>
            </a:endParaRPr>
          </a:p>
        </p:txBody>
      </p:sp>
      <p:sp>
        <p:nvSpPr>
          <p:cNvPr id="160771" name="Rectangle 3"/>
          <p:cNvSpPr>
            <a:spLocks noChangeArrowheads="1"/>
          </p:cNvSpPr>
          <p:nvPr/>
        </p:nvSpPr>
        <p:spPr bwMode="auto">
          <a:xfrm>
            <a:off x="3980131" y="8844287"/>
            <a:ext cx="3042969" cy="46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47" tIns="0" rIns="19347" bIns="0" anchor="b"/>
          <a:lstStyle>
            <a:lvl1pPr defTabSz="915988">
              <a:defRPr sz="2000">
                <a:solidFill>
                  <a:schemeClr val="tx1"/>
                </a:solidFill>
                <a:latin typeface="Times New Roman" pitchFamily="18" charset="0"/>
              </a:defRPr>
            </a:lvl1pPr>
            <a:lvl2pPr marL="742950" indent="-285750" defTabSz="915988">
              <a:defRPr sz="2000">
                <a:solidFill>
                  <a:schemeClr val="tx1"/>
                </a:solidFill>
                <a:latin typeface="Times New Roman" pitchFamily="18" charset="0"/>
              </a:defRPr>
            </a:lvl2pPr>
            <a:lvl3pPr marL="1143000" indent="-228600" defTabSz="915988">
              <a:defRPr sz="2000">
                <a:solidFill>
                  <a:schemeClr val="tx1"/>
                </a:solidFill>
                <a:latin typeface="Times New Roman" pitchFamily="18" charset="0"/>
              </a:defRPr>
            </a:lvl3pPr>
            <a:lvl4pPr marL="1600200" indent="-228600" defTabSz="915988">
              <a:defRPr sz="2000">
                <a:solidFill>
                  <a:schemeClr val="tx1"/>
                </a:solidFill>
                <a:latin typeface="Times New Roman" pitchFamily="18" charset="0"/>
              </a:defRPr>
            </a:lvl4pPr>
            <a:lvl5pPr marL="2057400" indent="-228600" defTabSz="915988">
              <a:defRPr sz="2000">
                <a:solidFill>
                  <a:schemeClr val="tx1"/>
                </a:solidFill>
                <a:latin typeface="Times New Roman" pitchFamily="18" charset="0"/>
              </a:defRPr>
            </a:lvl5pPr>
            <a:lvl6pPr marL="2514600" indent="-228600" algn="ctr" defTabSz="915988" eaLnBrk="0" fontAlgn="base" hangingPunct="0">
              <a:spcBef>
                <a:spcPct val="0"/>
              </a:spcBef>
              <a:spcAft>
                <a:spcPct val="0"/>
              </a:spcAft>
              <a:defRPr sz="2000">
                <a:solidFill>
                  <a:schemeClr val="tx1"/>
                </a:solidFill>
                <a:latin typeface="Times New Roman" pitchFamily="18" charset="0"/>
              </a:defRPr>
            </a:lvl6pPr>
            <a:lvl7pPr marL="2971800" indent="-228600" algn="ctr" defTabSz="915988" eaLnBrk="0" fontAlgn="base" hangingPunct="0">
              <a:spcBef>
                <a:spcPct val="0"/>
              </a:spcBef>
              <a:spcAft>
                <a:spcPct val="0"/>
              </a:spcAft>
              <a:defRPr sz="2000">
                <a:solidFill>
                  <a:schemeClr val="tx1"/>
                </a:solidFill>
                <a:latin typeface="Times New Roman" pitchFamily="18" charset="0"/>
              </a:defRPr>
            </a:lvl7pPr>
            <a:lvl8pPr marL="3429000" indent="-228600" algn="ctr" defTabSz="915988" eaLnBrk="0" fontAlgn="base" hangingPunct="0">
              <a:spcBef>
                <a:spcPct val="0"/>
              </a:spcBef>
              <a:spcAft>
                <a:spcPct val="0"/>
              </a:spcAft>
              <a:defRPr sz="2000">
                <a:solidFill>
                  <a:schemeClr val="tx1"/>
                </a:solidFill>
                <a:latin typeface="Times New Roman" pitchFamily="18" charset="0"/>
              </a:defRPr>
            </a:lvl8pPr>
            <a:lvl9pPr marL="3886200" indent="-228600" algn="ctr" defTabSz="915988" eaLnBrk="0" fontAlgn="base" hangingPunct="0">
              <a:spcBef>
                <a:spcPct val="0"/>
              </a:spcBef>
              <a:spcAft>
                <a:spcPct val="0"/>
              </a:spcAft>
              <a:defRPr sz="2000">
                <a:solidFill>
                  <a:schemeClr val="tx1"/>
                </a:solidFill>
                <a:latin typeface="Times New Roman" pitchFamily="18" charset="0"/>
              </a:defRPr>
            </a:lvl9pPr>
          </a:lstStyle>
          <a:p>
            <a:pPr algn="r"/>
            <a:r>
              <a:rPr lang="en-US" altLang="en-US" sz="1000" i="1">
                <a:latin typeface="Calibri" pitchFamily="34" charset="0"/>
              </a:rPr>
              <a:t>1</a:t>
            </a:r>
          </a:p>
        </p:txBody>
      </p:sp>
      <p:sp>
        <p:nvSpPr>
          <p:cNvPr id="160772" name="Rectangle 4"/>
          <p:cNvSpPr>
            <a:spLocks noChangeArrowheads="1"/>
          </p:cNvSpPr>
          <p:nvPr/>
        </p:nvSpPr>
        <p:spPr bwMode="auto">
          <a:xfrm>
            <a:off x="0" y="8844287"/>
            <a:ext cx="3042969" cy="464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46" tIns="46173" rIns="92346" bIns="46173"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a:latin typeface="Calibri" pitchFamily="34" charset="0"/>
            </a:endParaRPr>
          </a:p>
        </p:txBody>
      </p:sp>
      <p:sp>
        <p:nvSpPr>
          <p:cNvPr id="160773" name="Rectangle 5"/>
          <p:cNvSpPr>
            <a:spLocks noChangeArrowheads="1"/>
          </p:cNvSpPr>
          <p:nvPr/>
        </p:nvSpPr>
        <p:spPr bwMode="auto">
          <a:xfrm>
            <a:off x="0" y="-1603"/>
            <a:ext cx="3042969" cy="46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346" tIns="46173" rIns="92346" bIns="46173"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a:latin typeface="Calibri" pitchFamily="34" charset="0"/>
            </a:endParaRPr>
          </a:p>
        </p:txBody>
      </p:sp>
      <p:sp>
        <p:nvSpPr>
          <p:cNvPr id="160774" name="Rectangle 6"/>
          <p:cNvSpPr>
            <a:spLocks noGrp="1" noChangeArrowheads="1"/>
          </p:cNvSpPr>
          <p:nvPr>
            <p:ph type="body" idx="1"/>
          </p:nvPr>
        </p:nvSpPr>
        <p:spPr>
          <a:xfrm>
            <a:off x="938772" y="4420541"/>
            <a:ext cx="5470270" cy="41881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508" tIns="46755" rIns="93508" bIns="46755"/>
          <a:lstStyle/>
          <a:p>
            <a:pPr>
              <a:spcBef>
                <a:spcPct val="0"/>
              </a:spcBef>
            </a:pPr>
            <a:endParaRPr lang="en-US" altLang="en-US" sz="2400" dirty="0"/>
          </a:p>
        </p:txBody>
      </p:sp>
      <p:sp>
        <p:nvSpPr>
          <p:cNvPr id="160775" name="Rectangle 7"/>
          <p:cNvSpPr>
            <a:spLocks noGrp="1" noRot="1" noChangeAspect="1" noChangeArrowheads="1" noTextEdit="1"/>
          </p:cNvSpPr>
          <p:nvPr>
            <p:ph type="sldImg"/>
          </p:nvPr>
        </p:nvSpPr>
        <p:spPr>
          <a:xfrm>
            <a:off x="1073150" y="642938"/>
            <a:ext cx="4894263" cy="3670300"/>
          </a:xfrm>
          <a:ln cap="fla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10</a:t>
            </a:fld>
            <a:endParaRPr lang="en-US" dirty="0"/>
          </a:p>
        </p:txBody>
      </p:sp>
    </p:spTree>
    <p:extLst>
      <p:ext uri="{BB962C8B-B14F-4D97-AF65-F5344CB8AC3E}">
        <p14:creationId xmlns:p14="http://schemas.microsoft.com/office/powerpoint/2010/main" val="4110753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11</a:t>
            </a:fld>
            <a:endParaRPr lang="en-US" dirty="0"/>
          </a:p>
        </p:txBody>
      </p:sp>
    </p:spTree>
    <p:extLst>
      <p:ext uri="{BB962C8B-B14F-4D97-AF65-F5344CB8AC3E}">
        <p14:creationId xmlns:p14="http://schemas.microsoft.com/office/powerpoint/2010/main" val="4229945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1190625" y="704850"/>
            <a:ext cx="4640263" cy="3479800"/>
          </a:xfrm>
          <a:ln/>
        </p:spPr>
      </p:sp>
      <p:sp>
        <p:nvSpPr>
          <p:cNvPr id="165891" name="Rectangle 3"/>
          <p:cNvSpPr>
            <a:spLocks noGrp="1" noChangeArrowheads="1"/>
          </p:cNvSpPr>
          <p:nvPr>
            <p:ph type="body" idx="1"/>
          </p:nvPr>
        </p:nvSpPr>
        <p:spPr>
          <a:xfrm>
            <a:off x="937380" y="4505017"/>
            <a:ext cx="5148344" cy="418813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z="10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90625" y="704850"/>
            <a:ext cx="4640263" cy="3479800"/>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1274AAA6-A3AD-402E-8411-C429F837E395}" type="slidenum">
              <a:rPr lang="en-US" altLang="en-US" sz="1000">
                <a:solidFill>
                  <a:srgbClr val="000000"/>
                </a:solidFill>
              </a:rPr>
              <a:pPr/>
              <a:t>13</a:t>
            </a:fld>
            <a:endParaRPr lang="en-US" altLang="en-US" sz="1000">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Slide Image Placeholder 1"/>
          <p:cNvSpPr>
            <a:spLocks noGrp="1" noRot="1" noChangeAspect="1" noTextEdit="1"/>
          </p:cNvSpPr>
          <p:nvPr>
            <p:ph type="sldImg"/>
          </p:nvPr>
        </p:nvSpPr>
        <p:spPr>
          <a:xfrm>
            <a:off x="1190625" y="704850"/>
            <a:ext cx="4640263" cy="3479800"/>
          </a:xfrm>
          <a:ln/>
        </p:spPr>
      </p:sp>
      <p:sp>
        <p:nvSpPr>
          <p:cNvPr id="166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900" dirty="0"/>
          </a:p>
        </p:txBody>
      </p:sp>
      <p:sp>
        <p:nvSpPr>
          <p:cNvPr id="166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051">
              <a:defRPr sz="2000">
                <a:solidFill>
                  <a:schemeClr val="tx1"/>
                </a:solidFill>
                <a:latin typeface="Times New Roman" pitchFamily="18" charset="0"/>
              </a:defRPr>
            </a:lvl1pPr>
            <a:lvl2pPr marL="750943" indent="-288824" defTabSz="929051">
              <a:defRPr sz="2000">
                <a:solidFill>
                  <a:schemeClr val="tx1"/>
                </a:solidFill>
                <a:latin typeface="Times New Roman" pitchFamily="18" charset="0"/>
              </a:defRPr>
            </a:lvl2pPr>
            <a:lvl3pPr marL="1155296" indent="-231059" defTabSz="929051">
              <a:defRPr sz="2000">
                <a:solidFill>
                  <a:schemeClr val="tx1"/>
                </a:solidFill>
                <a:latin typeface="Times New Roman" pitchFamily="18" charset="0"/>
              </a:defRPr>
            </a:lvl3pPr>
            <a:lvl4pPr marL="1617415" indent="-231059" defTabSz="929051">
              <a:defRPr sz="2000">
                <a:solidFill>
                  <a:schemeClr val="tx1"/>
                </a:solidFill>
                <a:latin typeface="Times New Roman" pitchFamily="18" charset="0"/>
              </a:defRPr>
            </a:lvl4pPr>
            <a:lvl5pPr marL="2079534" indent="-231059" defTabSz="929051">
              <a:defRPr sz="2000">
                <a:solidFill>
                  <a:schemeClr val="tx1"/>
                </a:solidFill>
                <a:latin typeface="Times New Roman" pitchFamily="18" charset="0"/>
              </a:defRPr>
            </a:lvl5pPr>
            <a:lvl6pPr marL="2541653" indent="-231059" algn="ctr" defTabSz="929051" eaLnBrk="0" fontAlgn="base" hangingPunct="0">
              <a:spcBef>
                <a:spcPct val="0"/>
              </a:spcBef>
              <a:spcAft>
                <a:spcPct val="0"/>
              </a:spcAft>
              <a:defRPr sz="2000">
                <a:solidFill>
                  <a:schemeClr val="tx1"/>
                </a:solidFill>
                <a:latin typeface="Times New Roman" pitchFamily="18" charset="0"/>
              </a:defRPr>
            </a:lvl6pPr>
            <a:lvl7pPr marL="3003772" indent="-231059" algn="ctr" defTabSz="929051" eaLnBrk="0" fontAlgn="base" hangingPunct="0">
              <a:spcBef>
                <a:spcPct val="0"/>
              </a:spcBef>
              <a:spcAft>
                <a:spcPct val="0"/>
              </a:spcAft>
              <a:defRPr sz="2000">
                <a:solidFill>
                  <a:schemeClr val="tx1"/>
                </a:solidFill>
                <a:latin typeface="Times New Roman" pitchFamily="18" charset="0"/>
              </a:defRPr>
            </a:lvl7pPr>
            <a:lvl8pPr marL="3465889" indent="-231059" algn="ctr" defTabSz="929051" eaLnBrk="0" fontAlgn="base" hangingPunct="0">
              <a:spcBef>
                <a:spcPct val="0"/>
              </a:spcBef>
              <a:spcAft>
                <a:spcPct val="0"/>
              </a:spcAft>
              <a:defRPr sz="2000">
                <a:solidFill>
                  <a:schemeClr val="tx1"/>
                </a:solidFill>
                <a:latin typeface="Times New Roman" pitchFamily="18" charset="0"/>
              </a:defRPr>
            </a:lvl8pPr>
            <a:lvl9pPr marL="3928008" indent="-231059" algn="ctr" defTabSz="929051" eaLnBrk="0" fontAlgn="base" hangingPunct="0">
              <a:spcBef>
                <a:spcPct val="0"/>
              </a:spcBef>
              <a:spcAft>
                <a:spcPct val="0"/>
              </a:spcAft>
              <a:defRPr sz="2000">
                <a:solidFill>
                  <a:schemeClr val="tx1"/>
                </a:solidFill>
                <a:latin typeface="Times New Roman" pitchFamily="18" charset="0"/>
              </a:defRPr>
            </a:lvl9pPr>
          </a:lstStyle>
          <a:p>
            <a:fld id="{1274AAA6-A3AD-402E-8411-C429F837E395}" type="slidenum">
              <a:rPr lang="en-US" altLang="en-US" sz="1000">
                <a:solidFill>
                  <a:srgbClr val="000000"/>
                </a:solidFill>
              </a:rPr>
              <a:pPr/>
              <a:t>14</a:t>
            </a:fld>
            <a:endParaRPr lang="en-US" altLang="en-US" sz="1000">
              <a:solidFill>
                <a:srgbClr val="00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Slide Image Placeholder 1"/>
          <p:cNvSpPr>
            <a:spLocks noGrp="1" noRot="1" noChangeAspect="1" noTextEdit="1"/>
          </p:cNvSpPr>
          <p:nvPr>
            <p:ph type="sldImg"/>
          </p:nvPr>
        </p:nvSpPr>
        <p:spPr>
          <a:xfrm>
            <a:off x="1190625" y="704850"/>
            <a:ext cx="4640263" cy="3479800"/>
          </a:xfrm>
          <a:ln/>
        </p:spPr>
      </p:sp>
      <p:sp>
        <p:nvSpPr>
          <p:cNvPr id="169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t> </a:t>
            </a:r>
          </a:p>
        </p:txBody>
      </p:sp>
      <p:sp>
        <p:nvSpPr>
          <p:cNvPr id="169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944C21F5-BD7F-488D-8E9F-D2F9F4542491}" type="slidenum">
              <a:rPr lang="en-US" altLang="en-US" sz="1000">
                <a:solidFill>
                  <a:srgbClr val="000000"/>
                </a:solidFill>
              </a:rPr>
              <a:pPr/>
              <a:t>15</a:t>
            </a:fld>
            <a:endParaRPr lang="en-US" altLang="en-US" sz="1000">
              <a:solidFill>
                <a:srgbClr val="000000"/>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p>
            <a:pPr marL="0" marR="0" lvl="0" indent="0" algn="r" defTabSz="928459" rtl="0" eaLnBrk="1" fontAlgn="base" latinLnBrk="0" hangingPunct="1">
              <a:lnSpc>
                <a:spcPct val="100000"/>
              </a:lnSpc>
              <a:spcBef>
                <a:spcPct val="0"/>
              </a:spcBef>
              <a:spcAft>
                <a:spcPct val="0"/>
              </a:spcAft>
              <a:buClrTx/>
              <a:buSzTx/>
              <a:buFontTx/>
              <a:buNone/>
              <a:tabLst/>
              <a:defRPr/>
            </a:pPr>
            <a:fld id="{88FB1412-F001-4D8E-851C-1BDB78E214E9}" type="slidenum">
              <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pPr marL="0" marR="0" lvl="0" indent="0" algn="r" defTabSz="928459"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270120" y="4422464"/>
            <a:ext cx="6405685" cy="4187174"/>
          </a:xfrm>
          <a:noFill/>
          <a:ln/>
        </p:spPr>
        <p:txBody>
          <a:bodyPr/>
          <a:lstStyle/>
          <a:p>
            <a:pPr marL="110646" indent="-110646" eaLnBrk="1" hangingPunct="1">
              <a:lnSpc>
                <a:spcPct val="90000"/>
              </a:lnSpc>
            </a:pPr>
            <a:endParaRPr lang="en-US" sz="1000" dirty="0"/>
          </a:p>
        </p:txBody>
      </p:sp>
    </p:spTree>
    <p:extLst>
      <p:ext uri="{BB962C8B-B14F-4D97-AF65-F5344CB8AC3E}">
        <p14:creationId xmlns:p14="http://schemas.microsoft.com/office/powerpoint/2010/main" val="1648299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17</a:t>
            </a:fld>
            <a:endParaRPr lang="en-US" dirty="0"/>
          </a:p>
        </p:txBody>
      </p:sp>
    </p:spTree>
    <p:extLst>
      <p:ext uri="{BB962C8B-B14F-4D97-AF65-F5344CB8AC3E}">
        <p14:creationId xmlns:p14="http://schemas.microsoft.com/office/powerpoint/2010/main" val="41140741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Slide Image Placeholder 1"/>
          <p:cNvSpPr>
            <a:spLocks noGrp="1" noRot="1" noChangeAspect="1" noTextEdit="1"/>
          </p:cNvSpPr>
          <p:nvPr>
            <p:ph type="sldImg"/>
          </p:nvPr>
        </p:nvSpPr>
        <p:spPr>
          <a:xfrm>
            <a:off x="1190625" y="704850"/>
            <a:ext cx="4640263" cy="3479800"/>
          </a:xfrm>
          <a:ln/>
        </p:spPr>
      </p:sp>
      <p:sp>
        <p:nvSpPr>
          <p:cNvPr id="1710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660"/>
            <a:r>
              <a:rPr lang="en-US" altLang="en-US" dirty="0"/>
              <a:t>.</a:t>
            </a:r>
          </a:p>
        </p:txBody>
      </p:sp>
      <p:sp>
        <p:nvSpPr>
          <p:cNvPr id="1710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FF158E86-B4C1-4FC3-8E71-F1A5795CD60A}" type="slidenum">
              <a:rPr lang="en-US" altLang="en-US" sz="1000">
                <a:solidFill>
                  <a:srgbClr val="000000"/>
                </a:solidFill>
              </a:rPr>
              <a:pPr/>
              <a:t>18</a:t>
            </a:fld>
            <a:endParaRPr lang="en-US" altLang="en-US" sz="100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Slide Image Placeholder 1"/>
          <p:cNvSpPr>
            <a:spLocks noGrp="1" noRot="1" noChangeAspect="1" noTextEdit="1"/>
          </p:cNvSpPr>
          <p:nvPr>
            <p:ph type="sldImg"/>
          </p:nvPr>
        </p:nvSpPr>
        <p:spPr>
          <a:xfrm>
            <a:off x="1190625" y="704850"/>
            <a:ext cx="4640263" cy="3479800"/>
          </a:xfrm>
          <a:ln/>
        </p:spPr>
      </p:sp>
      <p:sp>
        <p:nvSpPr>
          <p:cNvPr id="1720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660"/>
            <a:endParaRPr lang="en-US" altLang="en-US" dirty="0"/>
          </a:p>
        </p:txBody>
      </p:sp>
      <p:sp>
        <p:nvSpPr>
          <p:cNvPr id="172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A3541309-E72B-4F2C-AD2A-FD5BE4D374AF}" type="slidenum">
              <a:rPr lang="en-US" altLang="en-US" sz="1000">
                <a:solidFill>
                  <a:srgbClr val="000000"/>
                </a:solidFill>
              </a:rPr>
              <a:pPr/>
              <a:t>19</a:t>
            </a:fld>
            <a:endParaRPr lang="en-US" altLang="en-US" sz="100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2</a:t>
            </a:fld>
            <a:endParaRPr lang="en-US">
              <a:solidFill>
                <a:prstClr val="black"/>
              </a:solidFill>
            </a:endParaRPr>
          </a:p>
        </p:txBody>
      </p:sp>
    </p:spTree>
    <p:extLst>
      <p:ext uri="{BB962C8B-B14F-4D97-AF65-F5344CB8AC3E}">
        <p14:creationId xmlns:p14="http://schemas.microsoft.com/office/powerpoint/2010/main" val="1799551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20</a:t>
            </a:fld>
            <a:endParaRPr lang="en-US" dirty="0"/>
          </a:p>
        </p:txBody>
      </p:sp>
    </p:spTree>
    <p:extLst>
      <p:ext uri="{BB962C8B-B14F-4D97-AF65-F5344CB8AC3E}">
        <p14:creationId xmlns:p14="http://schemas.microsoft.com/office/powerpoint/2010/main" val="16417758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21</a:t>
            </a:fld>
            <a:endParaRPr lang="en-US" dirty="0"/>
          </a:p>
        </p:txBody>
      </p:sp>
    </p:spTree>
    <p:extLst>
      <p:ext uri="{BB962C8B-B14F-4D97-AF65-F5344CB8AC3E}">
        <p14:creationId xmlns:p14="http://schemas.microsoft.com/office/powerpoint/2010/main" val="24529463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22</a:t>
            </a:fld>
            <a:endParaRPr lang="en-US" dirty="0"/>
          </a:p>
        </p:txBody>
      </p:sp>
    </p:spTree>
    <p:extLst>
      <p:ext uri="{BB962C8B-B14F-4D97-AF65-F5344CB8AC3E}">
        <p14:creationId xmlns:p14="http://schemas.microsoft.com/office/powerpoint/2010/main" val="2773074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23</a:t>
            </a:fld>
            <a:endParaRPr lang="en-US" dirty="0"/>
          </a:p>
        </p:txBody>
      </p:sp>
    </p:spTree>
    <p:extLst>
      <p:ext uri="{BB962C8B-B14F-4D97-AF65-F5344CB8AC3E}">
        <p14:creationId xmlns:p14="http://schemas.microsoft.com/office/powerpoint/2010/main" val="832296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fld id="{9B2569B8-F7C6-4097-A96A-01C1CBACFE6E}" type="datetime3">
              <a:rPr lang="en-US" smtClean="0"/>
              <a:pPr>
                <a:defRPr/>
              </a:pPr>
              <a:t>16 September 2024</a:t>
            </a:fld>
            <a:endParaRPr lang="en-US" dirty="0"/>
          </a:p>
        </p:txBody>
      </p:sp>
      <p:sp>
        <p:nvSpPr>
          <p:cNvPr id="5" name="Footer Placeholder 4"/>
          <p:cNvSpPr>
            <a:spLocks noGrp="1"/>
          </p:cNvSpPr>
          <p:nvPr>
            <p:ph type="ftr" sz="quarter" idx="11"/>
          </p:nvPr>
        </p:nvSpPr>
        <p:spPr/>
        <p:txBody>
          <a:bodyPr/>
          <a:lstStyle/>
          <a:p>
            <a:pPr>
              <a:defRPr/>
            </a:pPr>
            <a:r>
              <a:rPr lang="en-US"/>
              <a:t>Whitney, Bradley &amp; Brown Inc. Proprietary</a:t>
            </a:r>
            <a:endParaRPr lang="en-US" dirty="0"/>
          </a:p>
        </p:txBody>
      </p:sp>
      <p:sp>
        <p:nvSpPr>
          <p:cNvPr id="6" name="Slide Number Placeholder 5"/>
          <p:cNvSpPr>
            <a:spLocks noGrp="1"/>
          </p:cNvSpPr>
          <p:nvPr>
            <p:ph type="sldNum" sz="quarter" idx="12"/>
          </p:nvPr>
        </p:nvSpPr>
        <p:spPr/>
        <p:txBody>
          <a:bodyPr/>
          <a:lstStyle/>
          <a:p>
            <a:pPr>
              <a:defRPr/>
            </a:pPr>
            <a:fld id="{14EC1B51-7462-41CD-AC28-BF19DACD53C8}" type="slidenum">
              <a:rPr lang="en-US" smtClean="0"/>
              <a:pPr>
                <a:defRPr/>
              </a:pPr>
              <a:t>24</a:t>
            </a:fld>
            <a:endParaRPr lang="en-US" dirty="0"/>
          </a:p>
        </p:txBody>
      </p:sp>
    </p:spTree>
    <p:extLst>
      <p:ext uri="{BB962C8B-B14F-4D97-AF65-F5344CB8AC3E}">
        <p14:creationId xmlns:p14="http://schemas.microsoft.com/office/powerpoint/2010/main" val="7178221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a:xfrm>
            <a:off x="1190625" y="704850"/>
            <a:ext cx="4640263" cy="3479800"/>
          </a:xfrm>
          <a:ln/>
        </p:spPr>
      </p:sp>
      <p:sp>
        <p:nvSpPr>
          <p:cNvPr id="1740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40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8688A6F0-210F-46E6-B676-BE7179F3C6F4}" type="slidenum">
              <a:rPr lang="en-US" altLang="en-US" sz="1000">
                <a:solidFill>
                  <a:srgbClr val="000000"/>
                </a:solidFill>
              </a:rPr>
              <a:pPr/>
              <a:t>25</a:t>
            </a:fld>
            <a:endParaRPr lang="en-US" altLang="en-US" sz="1000">
              <a:solidFill>
                <a:srgbClr val="000000"/>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Slide Image Placeholder 1"/>
          <p:cNvSpPr>
            <a:spLocks noGrp="1" noRot="1" noChangeAspect="1" noTextEdit="1"/>
          </p:cNvSpPr>
          <p:nvPr>
            <p:ph type="sldImg"/>
          </p:nvPr>
        </p:nvSpPr>
        <p:spPr>
          <a:xfrm>
            <a:off x="1190625" y="704850"/>
            <a:ext cx="4640263" cy="3479800"/>
          </a:xfrm>
          <a:ln/>
        </p:spPr>
      </p:sp>
      <p:sp>
        <p:nvSpPr>
          <p:cNvPr id="1751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751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9433C5A6-8B4D-4902-AA26-E33F4020B926}" type="slidenum">
              <a:rPr lang="en-US" altLang="en-US" sz="1000">
                <a:solidFill>
                  <a:srgbClr val="000000"/>
                </a:solidFill>
              </a:rPr>
              <a:pPr/>
              <a:t>26</a:t>
            </a:fld>
            <a:endParaRPr lang="en-US" altLang="en-US" sz="1000">
              <a:solidFill>
                <a:srgbClr val="000000"/>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27</a:t>
            </a:fld>
            <a:endParaRPr lang="en-US" dirty="0"/>
          </a:p>
        </p:txBody>
      </p:sp>
    </p:spTree>
    <p:extLst>
      <p:ext uri="{BB962C8B-B14F-4D97-AF65-F5344CB8AC3E}">
        <p14:creationId xmlns:p14="http://schemas.microsoft.com/office/powerpoint/2010/main" val="30599921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28</a:t>
            </a:fld>
            <a:endParaRPr lang="en-US" dirty="0"/>
          </a:p>
        </p:txBody>
      </p:sp>
    </p:spTree>
    <p:extLst>
      <p:ext uri="{BB962C8B-B14F-4D97-AF65-F5344CB8AC3E}">
        <p14:creationId xmlns:p14="http://schemas.microsoft.com/office/powerpoint/2010/main" val="363003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1190625" y="704850"/>
            <a:ext cx="4640263" cy="3479800"/>
          </a:xfrm>
          <a:ln cap="flat"/>
        </p:spPr>
      </p:sp>
      <p:sp>
        <p:nvSpPr>
          <p:cNvPr id="1761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r>
              <a:rPr lang="en-US" alt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2944F3CB-D50E-44C9-9930-9A55C2C7379E}"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4609549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30</a:t>
            </a:fld>
            <a:endParaRPr lang="en-US" dirty="0"/>
          </a:p>
        </p:txBody>
      </p:sp>
    </p:spTree>
    <p:extLst>
      <p:ext uri="{BB962C8B-B14F-4D97-AF65-F5344CB8AC3E}">
        <p14:creationId xmlns:p14="http://schemas.microsoft.com/office/powerpoint/2010/main" val="34821519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31</a:t>
            </a:fld>
            <a:endParaRPr lang="en-US" dirty="0"/>
          </a:p>
        </p:txBody>
      </p:sp>
    </p:spTree>
    <p:extLst>
      <p:ext uri="{BB962C8B-B14F-4D97-AF65-F5344CB8AC3E}">
        <p14:creationId xmlns:p14="http://schemas.microsoft.com/office/powerpoint/2010/main" val="32101652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32</a:t>
            </a:fld>
            <a:endParaRPr lang="en-US" dirty="0"/>
          </a:p>
        </p:txBody>
      </p:sp>
    </p:spTree>
    <p:extLst>
      <p:ext uri="{BB962C8B-B14F-4D97-AF65-F5344CB8AC3E}">
        <p14:creationId xmlns:p14="http://schemas.microsoft.com/office/powerpoint/2010/main" val="4293732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5619E611-2506-4D40-B041-0A2D89C01E7F}" type="slidenum">
              <a:rPr lang="en-US" altLang="en-US" sz="1000">
                <a:solidFill>
                  <a:srgbClr val="000000"/>
                </a:solidFill>
              </a:rPr>
              <a:pPr/>
              <a:t>33</a:t>
            </a:fld>
            <a:endParaRPr lang="en-US" altLang="en-US" sz="1000">
              <a:solidFill>
                <a:srgbClr val="000000"/>
              </a:solidFill>
            </a:endParaRPr>
          </a:p>
        </p:txBody>
      </p:sp>
      <p:sp>
        <p:nvSpPr>
          <p:cNvPr id="178179" name="Rectangle 2"/>
          <p:cNvSpPr>
            <a:spLocks noGrp="1" noRot="1" noChangeAspect="1" noChangeArrowheads="1" noTextEdit="1"/>
          </p:cNvSpPr>
          <p:nvPr>
            <p:ph type="sldImg"/>
          </p:nvPr>
        </p:nvSpPr>
        <p:spPr>
          <a:xfrm>
            <a:off x="1192213" y="706438"/>
            <a:ext cx="4638675" cy="3478212"/>
          </a:xfrm>
          <a:ln/>
        </p:spPr>
      </p:sp>
      <p:sp>
        <p:nvSpPr>
          <p:cNvPr id="178180" name="Notes Placeholder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1193800" y="708025"/>
            <a:ext cx="4635500" cy="3476625"/>
          </a:xfrm>
          <a:ln cap="flat"/>
        </p:spPr>
      </p:sp>
      <p:sp>
        <p:nvSpPr>
          <p:cNvPr id="179203" name="Rectangle 3"/>
          <p:cNvSpPr>
            <a:spLocks noGrp="1" noChangeArrowheads="1"/>
          </p:cNvSpPr>
          <p:nvPr>
            <p:ph type="body" idx="1"/>
          </p:nvPr>
        </p:nvSpPr>
        <p:spPr>
          <a:xfrm>
            <a:off x="937164" y="4422144"/>
            <a:ext cx="5148773" cy="418653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58" tIns="46278" rIns="92558" bIns="46278"/>
          <a:lstStyle/>
          <a:p>
            <a:pPr>
              <a:spcBef>
                <a:spcPct val="0"/>
              </a:spcBef>
            </a:pPr>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1190625" y="704850"/>
            <a:ext cx="4640263" cy="3479800"/>
          </a:xfrm>
          <a:ln/>
        </p:spPr>
      </p:sp>
      <p:sp>
        <p:nvSpPr>
          <p:cNvPr id="180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3" tIns="46428" rIns="92853" bIns="46428"/>
          <a:lstStyle/>
          <a:p>
            <a:pPr>
              <a:spcBef>
                <a:spcPct val="0"/>
              </a:spcBef>
            </a:pPr>
            <a:endParaRPr lang="en-US"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36</a:t>
            </a:fld>
            <a:endParaRPr lang="en-US" dirty="0"/>
          </a:p>
        </p:txBody>
      </p:sp>
    </p:spTree>
    <p:extLst>
      <p:ext uri="{BB962C8B-B14F-4D97-AF65-F5344CB8AC3E}">
        <p14:creationId xmlns:p14="http://schemas.microsoft.com/office/powerpoint/2010/main" val="1896427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1190625" y="704850"/>
            <a:ext cx="4640263" cy="3479800"/>
          </a:xfrm>
          <a:ln/>
        </p:spPr>
      </p:sp>
      <p:sp>
        <p:nvSpPr>
          <p:cNvPr id="1617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4451FF7E-73DB-4BE5-AA13-382E49958191}" type="slidenum">
              <a:rPr lang="en-US" altLang="en-US" sz="1000">
                <a:solidFill>
                  <a:srgbClr val="000000"/>
                </a:solidFill>
                <a:latin typeface="Arial" charset="0"/>
              </a:rPr>
              <a:pPr/>
              <a:t>4</a:t>
            </a:fld>
            <a:endParaRPr lang="en-US" altLang="en-US" sz="1000">
              <a:solidFill>
                <a:srgbClr val="000000"/>
              </a:solidFill>
              <a:latin typeface="Arial" charset="0"/>
            </a:endParaRPr>
          </a:p>
        </p:txBody>
      </p:sp>
      <p:sp>
        <p:nvSpPr>
          <p:cNvPr id="4" name="Notes Placeholder 3"/>
          <p:cNvSpPr>
            <a:spLocks noGrp="1"/>
          </p:cNvSpPr>
          <p:nvPr>
            <p:ph type="body" idx="1"/>
          </p:nvPr>
        </p:nvSpPr>
        <p:spPr/>
        <p:txBody>
          <a:bodyPr>
            <a:normAutofit/>
          </a:bodyPr>
          <a:lstStyle/>
          <a:p>
            <a:pPr>
              <a:spcBef>
                <a:spcPct val="0"/>
              </a:spcBef>
              <a:defRPr/>
            </a:pPr>
            <a:endParaRPr lang="en-US" sz="11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A677F6CA-B836-4D8C-B257-5AB69EF98C50}" type="slidenum">
              <a:rPr lang="en-US" smtClean="0"/>
              <a:pPr>
                <a:defRPr/>
              </a:pPr>
              <a:t>5</a:t>
            </a:fld>
            <a:endParaRPr lang="en-US" dirty="0"/>
          </a:p>
        </p:txBody>
      </p:sp>
    </p:spTree>
    <p:extLst>
      <p:ext uri="{BB962C8B-B14F-4D97-AF65-F5344CB8AC3E}">
        <p14:creationId xmlns:p14="http://schemas.microsoft.com/office/powerpoint/2010/main" val="35993074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4:notes"/>
          <p:cNvSpPr txBox="1">
            <a:spLocks noGrp="1"/>
          </p:cNvSpPr>
          <p:nvPr>
            <p:ph type="sldNum" idx="12"/>
          </p:nvPr>
        </p:nvSpPr>
        <p:spPr>
          <a:xfrm>
            <a:off x="3979438" y="8844288"/>
            <a:ext cx="3043665" cy="464814"/>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sz="1000" i="1">
                <a:solidFill>
                  <a:srgbClr val="000000"/>
                </a:solidFill>
              </a:rPr>
              <a:t>6</a:t>
            </a:fld>
            <a:endParaRPr sz="1000" i="1">
              <a:solidFill>
                <a:srgbClr val="000000"/>
              </a:solidFill>
            </a:endParaRPr>
          </a:p>
        </p:txBody>
      </p:sp>
      <p:sp>
        <p:nvSpPr>
          <p:cNvPr id="272" name="Google Shape;272;p4:notes"/>
          <p:cNvSpPr>
            <a:spLocks noGrp="1" noRot="1" noChangeAspect="1"/>
          </p:cNvSpPr>
          <p:nvPr>
            <p:ph type="sldImg" idx="2"/>
          </p:nvPr>
        </p:nvSpPr>
        <p:spPr>
          <a:xfrm>
            <a:off x="1185863"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3" name="Google Shape;273;p4:notes"/>
          <p:cNvSpPr txBox="1">
            <a:spLocks noGrp="1"/>
          </p:cNvSpPr>
          <p:nvPr>
            <p:ph type="body" idx="1"/>
          </p:nvPr>
        </p:nvSpPr>
        <p:spPr>
          <a:xfrm>
            <a:off x="937380" y="4422145"/>
            <a:ext cx="5148344" cy="418813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111348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xfrm>
            <a:off x="1190625" y="704850"/>
            <a:ext cx="4640263" cy="3479800"/>
          </a:xfrm>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D171F4DD-BAB0-4F46-8D9E-0F32CCB32BE5}" type="slidenum">
              <a:rPr lang="en-US" altLang="en-US" sz="1000">
                <a:solidFill>
                  <a:srgbClr val="000000"/>
                </a:solidFill>
              </a:rPr>
              <a:pPr/>
              <a:t>7</a:t>
            </a:fld>
            <a:endParaRPr lang="en-US" altLang="en-US" sz="10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0:notes"/>
          <p:cNvSpPr>
            <a:spLocks noGrp="1" noRot="1" noChangeAspect="1"/>
          </p:cNvSpPr>
          <p:nvPr>
            <p:ph type="sldImg" idx="2"/>
          </p:nvPr>
        </p:nvSpPr>
        <p:spPr>
          <a:xfrm>
            <a:off x="1185863" y="700088"/>
            <a:ext cx="4654550" cy="349091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88" name="Google Shape;288;p10:notes"/>
          <p:cNvSpPr txBox="1">
            <a:spLocks noGrp="1"/>
          </p:cNvSpPr>
          <p:nvPr>
            <p:ph type="body" idx="1"/>
          </p:nvPr>
        </p:nvSpPr>
        <p:spPr>
          <a:xfrm>
            <a:off x="937380" y="4422145"/>
            <a:ext cx="5148344" cy="4188133"/>
          </a:xfrm>
          <a:prstGeom prst="rect">
            <a:avLst/>
          </a:prstGeom>
          <a:noFill/>
          <a:ln>
            <a:noFill/>
          </a:ln>
        </p:spPr>
        <p:txBody>
          <a:bodyPr spcFirstLastPara="1" wrap="square" lIns="93150" tIns="46575" rIns="93150" bIns="46575" anchor="t" anchorCtr="0">
            <a:noAutofit/>
          </a:bodyPr>
          <a:lstStyle/>
          <a:p>
            <a:pPr marL="0" lvl="0" indent="0" algn="l" rtl="0">
              <a:spcBef>
                <a:spcPts val="0"/>
              </a:spcBef>
              <a:spcAft>
                <a:spcPts val="0"/>
              </a:spcAft>
              <a:buNone/>
            </a:pPr>
            <a:endParaRPr sz="1100" dirty="0"/>
          </a:p>
        </p:txBody>
      </p:sp>
      <p:sp>
        <p:nvSpPr>
          <p:cNvPr id="289" name="Google Shape;289;p10:notes"/>
          <p:cNvSpPr txBox="1">
            <a:spLocks noGrp="1"/>
          </p:cNvSpPr>
          <p:nvPr>
            <p:ph type="sldNum" idx="12"/>
          </p:nvPr>
        </p:nvSpPr>
        <p:spPr>
          <a:xfrm>
            <a:off x="3979436" y="8844926"/>
            <a:ext cx="3043664" cy="464174"/>
          </a:xfrm>
          <a:prstGeom prst="rect">
            <a:avLst/>
          </a:prstGeom>
          <a:noFill/>
          <a:ln>
            <a:noFill/>
          </a:ln>
        </p:spPr>
        <p:txBody>
          <a:bodyPr spcFirstLastPara="1" wrap="square" lIns="93150" tIns="46575" rIns="93150"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2299577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a:xfrm>
            <a:off x="1190625" y="704850"/>
            <a:ext cx="4640263" cy="3479800"/>
          </a:xfrm>
          <a:ln/>
        </p:spPr>
      </p:sp>
      <p:sp>
        <p:nvSpPr>
          <p:cNvPr id="3" name="Notes Placeholder 2"/>
          <p:cNvSpPr>
            <a:spLocks noGrp="1"/>
          </p:cNvSpPr>
          <p:nvPr>
            <p:ph type="body" idx="1"/>
          </p:nvPr>
        </p:nvSpPr>
        <p:spPr/>
        <p:txBody>
          <a:bodyPr>
            <a:normAutofit/>
          </a:bodyPr>
          <a:lstStyle/>
          <a:p>
            <a:pPr>
              <a:spcBef>
                <a:spcPct val="0"/>
              </a:spcBef>
              <a:defRPr/>
            </a:pPr>
            <a:endParaRPr lang="en-US" sz="1100" dirty="0"/>
          </a:p>
        </p:txBody>
      </p:sp>
      <p:sp>
        <p:nvSpPr>
          <p:cNvPr id="163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103">
              <a:defRPr sz="2000">
                <a:solidFill>
                  <a:schemeClr val="tx1"/>
                </a:solidFill>
                <a:latin typeface="Times New Roman" pitchFamily="18" charset="0"/>
              </a:defRPr>
            </a:lvl1pPr>
            <a:lvl2pPr marL="750984" indent="-288840" defTabSz="929103">
              <a:defRPr sz="2000">
                <a:solidFill>
                  <a:schemeClr val="tx1"/>
                </a:solidFill>
                <a:latin typeface="Times New Roman" pitchFamily="18" charset="0"/>
              </a:defRPr>
            </a:lvl2pPr>
            <a:lvl3pPr marL="1155360" indent="-231072" defTabSz="929103">
              <a:defRPr sz="2000">
                <a:solidFill>
                  <a:schemeClr val="tx1"/>
                </a:solidFill>
                <a:latin typeface="Times New Roman" pitchFamily="18" charset="0"/>
              </a:defRPr>
            </a:lvl3pPr>
            <a:lvl4pPr marL="1617505" indent="-231072" defTabSz="929103">
              <a:defRPr sz="2000">
                <a:solidFill>
                  <a:schemeClr val="tx1"/>
                </a:solidFill>
                <a:latin typeface="Times New Roman" pitchFamily="18" charset="0"/>
              </a:defRPr>
            </a:lvl4pPr>
            <a:lvl5pPr marL="2079649" indent="-231072" defTabSz="929103">
              <a:defRPr sz="2000">
                <a:solidFill>
                  <a:schemeClr val="tx1"/>
                </a:solidFill>
                <a:latin typeface="Times New Roman" pitchFamily="18" charset="0"/>
              </a:defRPr>
            </a:lvl5pPr>
            <a:lvl6pPr marL="2541793" indent="-231072" algn="ctr" defTabSz="929103" eaLnBrk="0" fontAlgn="base" hangingPunct="0">
              <a:spcBef>
                <a:spcPct val="0"/>
              </a:spcBef>
              <a:spcAft>
                <a:spcPct val="0"/>
              </a:spcAft>
              <a:defRPr sz="2000">
                <a:solidFill>
                  <a:schemeClr val="tx1"/>
                </a:solidFill>
                <a:latin typeface="Times New Roman" pitchFamily="18" charset="0"/>
              </a:defRPr>
            </a:lvl6pPr>
            <a:lvl7pPr marL="3003937" indent="-231072" algn="ctr" defTabSz="929103" eaLnBrk="0" fontAlgn="base" hangingPunct="0">
              <a:spcBef>
                <a:spcPct val="0"/>
              </a:spcBef>
              <a:spcAft>
                <a:spcPct val="0"/>
              </a:spcAft>
              <a:defRPr sz="2000">
                <a:solidFill>
                  <a:schemeClr val="tx1"/>
                </a:solidFill>
                <a:latin typeface="Times New Roman" pitchFamily="18" charset="0"/>
              </a:defRPr>
            </a:lvl7pPr>
            <a:lvl8pPr marL="3466081" indent="-231072" algn="ctr" defTabSz="929103" eaLnBrk="0" fontAlgn="base" hangingPunct="0">
              <a:spcBef>
                <a:spcPct val="0"/>
              </a:spcBef>
              <a:spcAft>
                <a:spcPct val="0"/>
              </a:spcAft>
              <a:defRPr sz="2000">
                <a:solidFill>
                  <a:schemeClr val="tx1"/>
                </a:solidFill>
                <a:latin typeface="Times New Roman" pitchFamily="18" charset="0"/>
              </a:defRPr>
            </a:lvl8pPr>
            <a:lvl9pPr marL="3928226" indent="-231072" algn="ctr" defTabSz="929103" eaLnBrk="0" fontAlgn="base" hangingPunct="0">
              <a:spcBef>
                <a:spcPct val="0"/>
              </a:spcBef>
              <a:spcAft>
                <a:spcPct val="0"/>
              </a:spcAft>
              <a:defRPr sz="2000">
                <a:solidFill>
                  <a:schemeClr val="tx1"/>
                </a:solidFill>
                <a:latin typeface="Times New Roman" pitchFamily="18" charset="0"/>
              </a:defRPr>
            </a:lvl9pPr>
          </a:lstStyle>
          <a:p>
            <a:fld id="{A9C18D77-14A0-4529-AD39-97D51710DD06}" type="slidenum">
              <a:rPr lang="en-US" altLang="en-US" sz="1000">
                <a:solidFill>
                  <a:srgbClr val="000000"/>
                </a:solidFill>
              </a:rPr>
              <a:pPr/>
              <a:t>9</a:t>
            </a:fld>
            <a:endParaRPr lang="en-US" altLang="en-US" sz="1000">
              <a:solidFill>
                <a:srgbClr val="000000"/>
              </a:solidFill>
            </a:endParaRPr>
          </a:p>
        </p:txBody>
      </p:sp>
    </p:spTree>
    <p:extLst>
      <p:ext uri="{BB962C8B-B14F-4D97-AF65-F5344CB8AC3E}">
        <p14:creationId xmlns:p14="http://schemas.microsoft.com/office/powerpoint/2010/main" val="3527322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2"/>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a:p>
        </p:txBody>
      </p:sp>
      <p:sp>
        <p:nvSpPr>
          <p:cNvPr id="5" name="Rectangle 3"/>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a:p>
        </p:txBody>
      </p:sp>
      <p:sp>
        <p:nvSpPr>
          <p:cNvPr id="6" name="Rectangle 4"/>
          <p:cNvSpPr>
            <a:spLocks noGrp="1" noChangeArrowheads="1"/>
          </p:cNvSpPr>
          <p:nvPr>
            <p:ph type="sldNum" sz="quarter" idx="12"/>
          </p:nvPr>
        </p:nvSpPr>
        <p:spPr>
          <a:ln/>
        </p:spPr>
        <p:txBody>
          <a:bodyPr/>
          <a:lstStyle>
            <a:lvl1pPr>
              <a:defRPr/>
            </a:lvl1pPr>
          </a:lstStyle>
          <a:p>
            <a:pPr>
              <a:defRPr/>
            </a:pPr>
            <a:fld id="{4C32B7EF-D012-4CEC-BF87-95F90F67D82B}" type="slidenum">
              <a:rPr lang="en-US"/>
              <a:pPr>
                <a:defRPr/>
              </a:pPr>
              <a:t>‹#›</a:t>
            </a:fld>
            <a:endParaRPr lang="en-US"/>
          </a:p>
        </p:txBody>
      </p:sp>
    </p:spTree>
    <p:extLst>
      <p:ext uri="{BB962C8B-B14F-4D97-AF65-F5344CB8AC3E}">
        <p14:creationId xmlns:p14="http://schemas.microsoft.com/office/powerpoint/2010/main" val="2259484002"/>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5"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spTree>
    <p:extLst>
      <p:ext uri="{BB962C8B-B14F-4D97-AF65-F5344CB8AC3E}">
        <p14:creationId xmlns:p14="http://schemas.microsoft.com/office/powerpoint/2010/main" val="35634969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524000"/>
            <a:ext cx="3810000" cy="4114800"/>
          </a:xfrm>
        </p:spPr>
        <p:txBody>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7" name="Slide Number Placeholder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spTree>
    <p:extLst>
      <p:ext uri="{BB962C8B-B14F-4D97-AF65-F5344CB8AC3E}">
        <p14:creationId xmlns:p14="http://schemas.microsoft.com/office/powerpoint/2010/main" val="1259401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a:t>Click to edit Master title style</a:t>
            </a:r>
          </a:p>
        </p:txBody>
      </p:sp>
      <p:pic>
        <p:nvPicPr>
          <p:cNvPr id="3" name="Picture 2"/>
          <p:cNvPicPr>
            <a:picLocks noChangeArrowheads="1"/>
          </p:cNvPicPr>
          <p:nvPr userDrawn="1"/>
        </p:nvPicPr>
        <p:blipFill>
          <a:blip r:embed="rId2" cstate="print"/>
          <a:srcRect/>
          <a:stretch>
            <a:fillRect/>
          </a:stretch>
        </p:blipFill>
        <p:spPr bwMode="auto">
          <a:xfrm>
            <a:off x="0" y="137160"/>
            <a:ext cx="1005840" cy="1005840"/>
          </a:xfrm>
          <a:prstGeom prst="rect">
            <a:avLst/>
          </a:prstGeom>
          <a:noFill/>
          <a:ln w="9525">
            <a:noFill/>
            <a:miter lim="800000"/>
            <a:headEnd/>
            <a:tailEnd/>
          </a:ln>
        </p:spPr>
      </p:pic>
      <p:sp>
        <p:nvSpPr>
          <p:cNvPr id="4" name="Rectangle 6"/>
          <p:cNvSpPr>
            <a:spLocks noGrp="1" noChangeArrowheads="1"/>
          </p:cNvSpPr>
          <p:nvPr>
            <p:ph type="sldNum" sz="quarter" idx="11"/>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spTree>
    <p:extLst>
      <p:ext uri="{BB962C8B-B14F-4D97-AF65-F5344CB8AC3E}">
        <p14:creationId xmlns:p14="http://schemas.microsoft.com/office/powerpoint/2010/main" val="4246940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8153400" cy="1143000"/>
          </a:xfrm>
        </p:spPr>
        <p:txBody>
          <a:bodyPr/>
          <a:lstStyle/>
          <a:p>
            <a:r>
              <a:rPr lang="en-US"/>
              <a:t>Click to edit Master title style</a:t>
            </a:r>
          </a:p>
        </p:txBody>
      </p:sp>
      <p:sp>
        <p:nvSpPr>
          <p:cNvPr id="3" name="Table Placeholder 2"/>
          <p:cNvSpPr>
            <a:spLocks noGrp="1"/>
          </p:cNvSpPr>
          <p:nvPr>
            <p:ph type="tbl" idx="1"/>
          </p:nvPr>
        </p:nvSpPr>
        <p:spPr>
          <a:xfrm>
            <a:off x="685800" y="1524000"/>
            <a:ext cx="7772400" cy="4114800"/>
          </a:xfrm>
        </p:spPr>
        <p:txBody>
          <a:bodyPr/>
          <a:lstStyle/>
          <a:p>
            <a:pPr lvl="0"/>
            <a:endParaRPr lang="en-US" noProof="0"/>
          </a:p>
        </p:txBody>
      </p:sp>
      <p:sp>
        <p:nvSpPr>
          <p:cNvPr id="4" name="Rectangle 5"/>
          <p:cNvSpPr>
            <a:spLocks noGrp="1" noChangeArrowheads="1"/>
          </p:cNvSpPr>
          <p:nvPr>
            <p:ph type="ftr" sz="quarter" idx="10"/>
          </p:nvPr>
        </p:nvSpPr>
        <p:spPr>
          <a:xfrm>
            <a:off x="3124200" y="6477000"/>
            <a:ext cx="2895600" cy="457200"/>
          </a:xfrm>
          <a:prstGeom prst="rect">
            <a:avLst/>
          </a:prstGeom>
        </p:spPr>
        <p:txBody>
          <a:bodyPr/>
          <a:lstStyle>
            <a:lvl1pPr>
              <a:defRPr/>
            </a:lvl1pPr>
          </a:lstStyle>
          <a:p>
            <a:pPr>
              <a:defRPr/>
            </a:pPr>
            <a:endParaRPr lang="en-US"/>
          </a:p>
        </p:txBody>
      </p:sp>
      <p:sp>
        <p:nvSpPr>
          <p:cNvPr id="5" name="Rectangle 6"/>
          <p:cNvSpPr>
            <a:spLocks noGrp="1" noChangeArrowheads="1"/>
          </p:cNvSpPr>
          <p:nvPr>
            <p:ph type="sldNum" sz="quarter" idx="11"/>
          </p:nvPr>
        </p:nvSpPr>
        <p:spPr/>
        <p:txBody>
          <a:bodyPr/>
          <a:lstStyle>
            <a:lvl1pPr>
              <a:defRPr/>
            </a:lvl1pPr>
          </a:lstStyle>
          <a:p>
            <a:pPr>
              <a:defRPr/>
            </a:pPr>
            <a:endParaRPr lang="en-US"/>
          </a:p>
          <a:p>
            <a:pPr>
              <a:defRPr/>
            </a:pPr>
            <a:fld id="{B0CA60B5-8B07-4DFE-81A8-3561EA4E287A}" type="slidenum">
              <a:rPr lang="en-US"/>
              <a:pPr>
                <a:defRPr/>
              </a:pPr>
              <a:t>‹#›</a:t>
            </a:fld>
            <a:endParaRPr lang="en-US"/>
          </a:p>
        </p:txBody>
      </p:sp>
    </p:spTree>
    <p:extLst>
      <p:ext uri="{BB962C8B-B14F-4D97-AF65-F5344CB8AC3E}">
        <p14:creationId xmlns:p14="http://schemas.microsoft.com/office/powerpoint/2010/main" val="35791950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205B5276-0C37-4682-AAD1-965F6F757BA7}" type="slidenum">
              <a:rPr lang="en-US" smtClean="0"/>
              <a:t>‹#›</a:t>
            </a:fld>
            <a:endParaRPr lang="en-US"/>
          </a:p>
        </p:txBody>
      </p:sp>
    </p:spTree>
    <p:extLst>
      <p:ext uri="{BB962C8B-B14F-4D97-AF65-F5344CB8AC3E}">
        <p14:creationId xmlns:p14="http://schemas.microsoft.com/office/powerpoint/2010/main" val="142185558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990600" y="762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p:nvSpPr>
        <p:spPr bwMode="auto">
          <a:xfrm>
            <a:off x="609600" y="1219200"/>
            <a:ext cx="8534400" cy="0"/>
          </a:xfrm>
          <a:prstGeom prst="line">
            <a:avLst/>
          </a:prstGeom>
          <a:noFill/>
          <a:ln w="31750">
            <a:solidFill>
              <a:srgbClr val="000080"/>
            </a:solidFill>
            <a:round/>
            <a:headEnd/>
            <a:tailEnd/>
          </a:ln>
          <a:effectLst/>
        </p:spPr>
        <p:txBody>
          <a:bodyPr/>
          <a:lstStyle/>
          <a:p>
            <a:pPr>
              <a:defRPr/>
            </a:pPr>
            <a:endParaRPr lang="en-US" dirty="0"/>
          </a:p>
        </p:txBody>
      </p:sp>
      <p:sp>
        <p:nvSpPr>
          <p:cNvPr id="1035" name="Line 11"/>
          <p:cNvSpPr>
            <a:spLocks noChangeShapeType="1"/>
          </p:cNvSpPr>
          <p:nvPr/>
        </p:nvSpPr>
        <p:spPr bwMode="auto">
          <a:xfrm>
            <a:off x="457200" y="1270000"/>
            <a:ext cx="8686800" cy="0"/>
          </a:xfrm>
          <a:prstGeom prst="line">
            <a:avLst/>
          </a:prstGeom>
          <a:noFill/>
          <a:ln w="31750">
            <a:solidFill>
              <a:srgbClr val="FF0000"/>
            </a:solidFill>
            <a:round/>
            <a:headEnd/>
            <a:tailEnd/>
          </a:ln>
          <a:effectLst/>
        </p:spPr>
        <p:txBody>
          <a:bodyPr/>
          <a:lstStyle/>
          <a:p>
            <a:pPr>
              <a:defRPr/>
            </a:pPr>
            <a:endParaRPr lang="en-US" dirty="0"/>
          </a:p>
        </p:txBody>
      </p:sp>
      <p:sp>
        <p:nvSpPr>
          <p:cNvPr id="6" name="Rectangle 6"/>
          <p:cNvSpPr>
            <a:spLocks noGrp="1" noChangeArrowheads="1"/>
          </p:cNvSpPr>
          <p:nvPr>
            <p:ph type="sldNum" sz="quarter" idx="4"/>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dirty="0"/>
          </a:p>
        </p:txBody>
      </p:sp>
      <p:pic>
        <p:nvPicPr>
          <p:cNvPr id="7" name="Picture 2"/>
          <p:cNvPicPr>
            <a:picLocks noChangeArrowheads="1"/>
          </p:cNvPicPr>
          <p:nvPr userDrawn="1"/>
        </p:nvPicPr>
        <p:blipFill>
          <a:blip r:embed="rId6" cstate="print"/>
          <a:srcRect/>
          <a:stretch>
            <a:fillRect/>
          </a:stretch>
        </p:blipFill>
        <p:spPr bwMode="auto">
          <a:xfrm>
            <a:off x="137160" y="137160"/>
            <a:ext cx="1005840" cy="100584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6" r:id="rId2"/>
    <p:sldLayoutId id="2147483668" r:id="rId3"/>
    <p:sldLayoutId id="2147483690" r:id="rId4"/>
  </p:sldLayoutIdLst>
  <p:hf sldNum="0" hdr="0" ftr="0" dt="0"/>
  <p:txStyles>
    <p:titleStyle>
      <a:lvl1pPr algn="ctr" rtl="0" eaLnBrk="0" fontAlgn="base" hangingPunct="0">
        <a:spcBef>
          <a:spcPct val="0"/>
        </a:spcBef>
        <a:spcAft>
          <a:spcPct val="0"/>
        </a:spcAft>
        <a:defRPr sz="4000" b="0" i="0">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ctr" rtl="0" fontAlgn="base">
        <a:spcBef>
          <a:spcPct val="0"/>
        </a:spcBef>
        <a:spcAft>
          <a:spcPct val="0"/>
        </a:spcAft>
        <a:defRPr sz="3600" b="1" i="1">
          <a:solidFill>
            <a:srgbClr val="000066"/>
          </a:solidFill>
          <a:latin typeface="Arial" charset="0"/>
          <a:cs typeface="Times New Roman" pitchFamily="18" charset="0"/>
        </a:defRPr>
      </a:lvl6pPr>
      <a:lvl7pPr marL="914400" algn="ctr" rtl="0" fontAlgn="base">
        <a:spcBef>
          <a:spcPct val="0"/>
        </a:spcBef>
        <a:spcAft>
          <a:spcPct val="0"/>
        </a:spcAft>
        <a:defRPr sz="3600" b="1" i="1">
          <a:solidFill>
            <a:srgbClr val="000066"/>
          </a:solidFill>
          <a:latin typeface="Arial" charset="0"/>
          <a:cs typeface="Times New Roman" pitchFamily="18" charset="0"/>
        </a:defRPr>
      </a:lvl7pPr>
      <a:lvl8pPr marL="1371600" algn="ctr" rtl="0" fontAlgn="base">
        <a:spcBef>
          <a:spcPct val="0"/>
        </a:spcBef>
        <a:spcAft>
          <a:spcPct val="0"/>
        </a:spcAft>
        <a:defRPr sz="3600" b="1" i="1">
          <a:solidFill>
            <a:srgbClr val="000066"/>
          </a:solidFill>
          <a:latin typeface="Arial" charset="0"/>
          <a:cs typeface="Times New Roman" pitchFamily="18" charset="0"/>
        </a:defRPr>
      </a:lvl8pPr>
      <a:lvl9pPr marL="1828800" algn="ct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bwMode="auto">
          <a:xfrm>
            <a:off x="990600" y="76200"/>
            <a:ext cx="8153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6" name="Rectangle 3"/>
          <p:cNvSpPr>
            <a:spLocks noGrp="1" noChangeArrowheads="1"/>
          </p:cNvSpPr>
          <p:nvPr>
            <p:ph type="body" idx="1"/>
          </p:nvPr>
        </p:nvSpPr>
        <p:spPr bwMode="auto">
          <a:xfrm>
            <a:off x="685800" y="15240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3" name="Line 9"/>
          <p:cNvSpPr>
            <a:spLocks noChangeShapeType="1"/>
          </p:cNvSpPr>
          <p:nvPr/>
        </p:nvSpPr>
        <p:spPr bwMode="auto">
          <a:xfrm>
            <a:off x="609600" y="1219200"/>
            <a:ext cx="8534400" cy="0"/>
          </a:xfrm>
          <a:prstGeom prst="line">
            <a:avLst/>
          </a:prstGeom>
          <a:noFill/>
          <a:ln w="31750">
            <a:solidFill>
              <a:srgbClr val="000080"/>
            </a:solidFill>
            <a:round/>
            <a:headEnd/>
            <a:tailEnd/>
          </a:ln>
          <a:effectLst/>
        </p:spPr>
        <p:txBody>
          <a:bodyPr/>
          <a:lstStyle/>
          <a:p>
            <a:pPr>
              <a:defRPr/>
            </a:pPr>
            <a:endParaRPr lang="en-US" dirty="0"/>
          </a:p>
        </p:txBody>
      </p:sp>
      <p:sp>
        <p:nvSpPr>
          <p:cNvPr id="1035" name="Line 11"/>
          <p:cNvSpPr>
            <a:spLocks noChangeShapeType="1"/>
          </p:cNvSpPr>
          <p:nvPr/>
        </p:nvSpPr>
        <p:spPr bwMode="auto">
          <a:xfrm>
            <a:off x="457200" y="1270000"/>
            <a:ext cx="8686800" cy="0"/>
          </a:xfrm>
          <a:prstGeom prst="line">
            <a:avLst/>
          </a:prstGeom>
          <a:noFill/>
          <a:ln w="31750">
            <a:solidFill>
              <a:srgbClr val="FF0000"/>
            </a:solidFill>
            <a:round/>
            <a:headEnd/>
            <a:tailEnd/>
          </a:ln>
          <a:effectLst/>
        </p:spPr>
        <p:txBody>
          <a:bodyPr/>
          <a:lstStyle/>
          <a:p>
            <a:pPr>
              <a:defRPr/>
            </a:pPr>
            <a:endParaRPr lang="en-US" dirty="0"/>
          </a:p>
        </p:txBody>
      </p:sp>
      <p:sp>
        <p:nvSpPr>
          <p:cNvPr id="6" name="Rectangle 6"/>
          <p:cNvSpPr>
            <a:spLocks noGrp="1" noChangeArrowheads="1"/>
          </p:cNvSpPr>
          <p:nvPr>
            <p:ph type="sldNum" sz="quarter" idx="4"/>
          </p:nvPr>
        </p:nvSpPr>
        <p:spPr>
          <a:xfrm>
            <a:off x="7239000" y="6629400"/>
            <a:ext cx="1905000" cy="228600"/>
          </a:xfrm>
          <a:prstGeom prst="rect">
            <a:avLst/>
          </a:prstGeom>
          <a:ln/>
        </p:spPr>
        <p:txBody>
          <a:bodyPr/>
          <a:lstStyle>
            <a:lvl1pPr algn="r">
              <a:defRPr sz="1000">
                <a:latin typeface="Arial" pitchFamily="34" charset="0"/>
                <a:cs typeface="Arial" pitchFamily="34" charset="0"/>
              </a:defRPr>
            </a:lvl1pPr>
          </a:lstStyle>
          <a:p>
            <a:pPr>
              <a:defRPr/>
            </a:pPr>
            <a:fld id="{CA7F5CF8-7EC3-40BE-90E1-2410D150B9D8}" type="slidenum">
              <a:rPr lang="en-US" smtClean="0"/>
              <a:pPr>
                <a:defRPr/>
              </a:pPr>
              <a:t>‹#›</a:t>
            </a:fld>
            <a:endParaRPr lang="en-US"/>
          </a:p>
        </p:txBody>
      </p:sp>
      <p:pic>
        <p:nvPicPr>
          <p:cNvPr id="7" name="Picture 2"/>
          <p:cNvPicPr>
            <a:picLocks noChangeArrowheads="1"/>
          </p:cNvPicPr>
          <p:nvPr/>
        </p:nvPicPr>
        <p:blipFill>
          <a:blip r:embed="rId7" cstate="print"/>
          <a:srcRect/>
          <a:stretch>
            <a:fillRect/>
          </a:stretch>
        </p:blipFill>
        <p:spPr bwMode="auto">
          <a:xfrm>
            <a:off x="0" y="137160"/>
            <a:ext cx="1005840" cy="1005840"/>
          </a:xfrm>
          <a:prstGeom prst="rect">
            <a:avLst/>
          </a:prstGeom>
          <a:noFill/>
          <a:ln w="9525">
            <a:noFill/>
            <a:miter lim="800000"/>
            <a:headEnd/>
            <a:tailEnd/>
          </a:ln>
        </p:spPr>
      </p:pic>
    </p:spTree>
    <p:extLst>
      <p:ext uri="{BB962C8B-B14F-4D97-AF65-F5344CB8AC3E}">
        <p14:creationId xmlns:p14="http://schemas.microsoft.com/office/powerpoint/2010/main" val="239943781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Lst>
  <p:hf sldNum="0" hdr="0" ftr="0" dt="0"/>
  <p:txStyles>
    <p:titleStyle>
      <a:lvl1pPr algn="ctr" rtl="0" eaLnBrk="0" fontAlgn="base" hangingPunct="0">
        <a:spcBef>
          <a:spcPct val="0"/>
        </a:spcBef>
        <a:spcAft>
          <a:spcPct val="0"/>
        </a:spcAft>
        <a:defRPr sz="4000" b="0" i="0">
          <a:solidFill>
            <a:srgbClr val="000066"/>
          </a:solidFill>
          <a:latin typeface="+mj-lt"/>
          <a:ea typeface="+mj-ea"/>
          <a:cs typeface="+mj-cs"/>
        </a:defRPr>
      </a:lvl1pPr>
      <a:lvl2pPr algn="ctr" rtl="0" eaLnBrk="0" fontAlgn="base" hangingPunct="0">
        <a:spcBef>
          <a:spcPct val="0"/>
        </a:spcBef>
        <a:spcAft>
          <a:spcPct val="0"/>
        </a:spcAft>
        <a:defRPr sz="3600" b="1" i="1">
          <a:solidFill>
            <a:srgbClr val="000066"/>
          </a:solidFill>
          <a:latin typeface="Arial" charset="0"/>
          <a:cs typeface="Times New Roman" pitchFamily="18" charset="0"/>
        </a:defRPr>
      </a:lvl2pPr>
      <a:lvl3pPr algn="ctr" rtl="0" eaLnBrk="0" fontAlgn="base" hangingPunct="0">
        <a:spcBef>
          <a:spcPct val="0"/>
        </a:spcBef>
        <a:spcAft>
          <a:spcPct val="0"/>
        </a:spcAft>
        <a:defRPr sz="3600" b="1" i="1">
          <a:solidFill>
            <a:srgbClr val="000066"/>
          </a:solidFill>
          <a:latin typeface="Arial" charset="0"/>
          <a:cs typeface="Times New Roman" pitchFamily="18" charset="0"/>
        </a:defRPr>
      </a:lvl3pPr>
      <a:lvl4pPr algn="ctr" rtl="0" eaLnBrk="0" fontAlgn="base" hangingPunct="0">
        <a:spcBef>
          <a:spcPct val="0"/>
        </a:spcBef>
        <a:spcAft>
          <a:spcPct val="0"/>
        </a:spcAft>
        <a:defRPr sz="3600" b="1" i="1">
          <a:solidFill>
            <a:srgbClr val="000066"/>
          </a:solidFill>
          <a:latin typeface="Arial" charset="0"/>
          <a:cs typeface="Times New Roman" pitchFamily="18" charset="0"/>
        </a:defRPr>
      </a:lvl4pPr>
      <a:lvl5pPr algn="ctr" rtl="0" eaLnBrk="0" fontAlgn="base" hangingPunct="0">
        <a:spcBef>
          <a:spcPct val="0"/>
        </a:spcBef>
        <a:spcAft>
          <a:spcPct val="0"/>
        </a:spcAft>
        <a:defRPr sz="3600" b="1" i="1">
          <a:solidFill>
            <a:srgbClr val="000066"/>
          </a:solidFill>
          <a:latin typeface="Arial" charset="0"/>
          <a:cs typeface="Times New Roman" pitchFamily="18" charset="0"/>
        </a:defRPr>
      </a:lvl5pPr>
      <a:lvl6pPr marL="457200" algn="ctr" rtl="0" fontAlgn="base">
        <a:spcBef>
          <a:spcPct val="0"/>
        </a:spcBef>
        <a:spcAft>
          <a:spcPct val="0"/>
        </a:spcAft>
        <a:defRPr sz="3600" b="1" i="1">
          <a:solidFill>
            <a:srgbClr val="000066"/>
          </a:solidFill>
          <a:latin typeface="Arial" charset="0"/>
          <a:cs typeface="Times New Roman" pitchFamily="18" charset="0"/>
        </a:defRPr>
      </a:lvl6pPr>
      <a:lvl7pPr marL="914400" algn="ctr" rtl="0" fontAlgn="base">
        <a:spcBef>
          <a:spcPct val="0"/>
        </a:spcBef>
        <a:spcAft>
          <a:spcPct val="0"/>
        </a:spcAft>
        <a:defRPr sz="3600" b="1" i="1">
          <a:solidFill>
            <a:srgbClr val="000066"/>
          </a:solidFill>
          <a:latin typeface="Arial" charset="0"/>
          <a:cs typeface="Times New Roman" pitchFamily="18" charset="0"/>
        </a:defRPr>
      </a:lvl7pPr>
      <a:lvl8pPr marL="1371600" algn="ctr" rtl="0" fontAlgn="base">
        <a:spcBef>
          <a:spcPct val="0"/>
        </a:spcBef>
        <a:spcAft>
          <a:spcPct val="0"/>
        </a:spcAft>
        <a:defRPr sz="3600" b="1" i="1">
          <a:solidFill>
            <a:srgbClr val="000066"/>
          </a:solidFill>
          <a:latin typeface="Arial" charset="0"/>
          <a:cs typeface="Times New Roman" pitchFamily="18" charset="0"/>
        </a:defRPr>
      </a:lvl8pPr>
      <a:lvl9pPr marL="1828800" algn="ctr" rtl="0" fontAlgn="base">
        <a:spcBef>
          <a:spcPct val="0"/>
        </a:spcBef>
        <a:spcAft>
          <a:spcPct val="0"/>
        </a:spcAft>
        <a:defRPr sz="3600" b="1" i="1">
          <a:solidFill>
            <a:srgbClr val="000066"/>
          </a:solidFill>
          <a:latin typeface="Arial" charset="0"/>
          <a:cs typeface="Times New Roman" pitchFamily="18" charset="0"/>
        </a:defRPr>
      </a:lvl9pPr>
    </p:titleStyle>
    <p:body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8.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jpeg"/><Relationship Id="rId7" Type="http://schemas.openxmlformats.org/officeDocument/2006/relationships/hyperlink" Target="http://upload.wikimedia.org/wikipedia/commons/c/c6/USMC_FA-18_Hornet.JPEG"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wmf"/><Relationship Id="rId5" Type="http://schemas.openxmlformats.org/officeDocument/2006/relationships/oleObject" Target="../embeddings/oleObject2.bin"/><Relationship Id="rId10" Type="http://schemas.openxmlformats.org/officeDocument/2006/relationships/image" Target="../media/image28.wmf"/><Relationship Id="rId4" Type="http://schemas.openxmlformats.org/officeDocument/2006/relationships/image" Target="../media/image25.wmf"/><Relationship Id="rId9"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ChangeArrowheads="1"/>
          </p:cNvSpPr>
          <p:nvPr/>
        </p:nvSpPr>
        <p:spPr bwMode="auto">
          <a:xfrm>
            <a:off x="685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lr>
                <a:schemeClr val="accent1"/>
              </a:buClr>
              <a:buSzPct val="75000"/>
              <a:buFont typeface="Monotype Sorts" pitchFamily="2" charset="2"/>
              <a:buChar char="n"/>
              <a:defRPr sz="3200">
                <a:solidFill>
                  <a:srgbClr val="000000"/>
                </a:solidFill>
                <a:latin typeface="Times New Roman" pitchFamily="18" charset="0"/>
              </a:defRPr>
            </a:lvl1pPr>
            <a:lvl2pPr marL="742950" indent="-285750" algn="l">
              <a:spcBef>
                <a:spcPct val="20000"/>
              </a:spcBef>
              <a:buClr>
                <a:schemeClr val="tx2"/>
              </a:buClr>
              <a:buSzPct val="100000"/>
              <a:buChar char="–"/>
              <a:defRPr sz="2800">
                <a:solidFill>
                  <a:srgbClr val="000000"/>
                </a:solidFill>
                <a:latin typeface="Times New Roman" pitchFamily="18" charset="0"/>
              </a:defRPr>
            </a:lvl2pPr>
            <a:lvl3pPr marL="1143000" indent="-228600" algn="l">
              <a:spcBef>
                <a:spcPct val="20000"/>
              </a:spcBef>
              <a:buClr>
                <a:schemeClr val="tx2"/>
              </a:buClr>
              <a:buSzPct val="100000"/>
              <a:buChar char="»"/>
              <a:defRPr sz="2400">
                <a:solidFill>
                  <a:srgbClr val="000000"/>
                </a:solidFill>
                <a:latin typeface="Times New Roman" pitchFamily="18" charset="0"/>
              </a:defRPr>
            </a:lvl3pPr>
            <a:lvl4pPr marL="1600200" indent="-228600" algn="l">
              <a:spcBef>
                <a:spcPct val="20000"/>
              </a:spcBef>
              <a:buClr>
                <a:schemeClr val="tx2"/>
              </a:buClr>
              <a:buSzPct val="100000"/>
              <a:buChar char="•"/>
              <a:defRPr sz="2000">
                <a:solidFill>
                  <a:srgbClr val="000000"/>
                </a:solidFill>
                <a:latin typeface="Times New Roman" pitchFamily="18" charset="0"/>
              </a:defRPr>
            </a:lvl4pPr>
            <a:lvl5pPr marL="2057400" indent="-228600" algn="l">
              <a:spcBef>
                <a:spcPct val="20000"/>
              </a:spcBef>
              <a:buClr>
                <a:schemeClr val="tx2"/>
              </a:buClr>
              <a:buSzPct val="100000"/>
              <a:buChar char="–"/>
              <a:defRPr sz="2000">
                <a:solidFill>
                  <a:srgbClr val="000000"/>
                </a:solidFill>
                <a:latin typeface="Times New Roman" pitchFamily="18" charset="0"/>
              </a:defRPr>
            </a:lvl5pPr>
            <a:lvl6pPr marL="25146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6pPr>
            <a:lvl7pPr marL="29718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7pPr>
            <a:lvl8pPr marL="34290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8pPr>
            <a:lvl9pPr marL="38862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9pPr>
          </a:lstStyle>
          <a:p>
            <a:pPr algn="ctr">
              <a:spcBef>
                <a:spcPct val="0"/>
              </a:spcBef>
              <a:buClrTx/>
              <a:buSzTx/>
              <a:buFontTx/>
              <a:buNone/>
            </a:pPr>
            <a:endParaRPr lang="en-US" altLang="en-US" sz="2000">
              <a:solidFill>
                <a:schemeClr val="tx1"/>
              </a:solidFill>
              <a:latin typeface="Calibri" pitchFamily="34" charset="0"/>
            </a:endParaRPr>
          </a:p>
        </p:txBody>
      </p:sp>
      <p:sp>
        <p:nvSpPr>
          <p:cNvPr id="124931" name="Rectangle 3"/>
          <p:cNvSpPr>
            <a:spLocks noChangeArrowheads="1"/>
          </p:cNvSpPr>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l">
              <a:spcBef>
                <a:spcPct val="20000"/>
              </a:spcBef>
              <a:buClr>
                <a:schemeClr val="accent1"/>
              </a:buClr>
              <a:buSzPct val="75000"/>
              <a:buFont typeface="Monotype Sorts" pitchFamily="2" charset="2"/>
              <a:buChar char="n"/>
              <a:defRPr sz="3200">
                <a:solidFill>
                  <a:srgbClr val="000000"/>
                </a:solidFill>
                <a:latin typeface="Times New Roman" pitchFamily="18" charset="0"/>
              </a:defRPr>
            </a:lvl1pPr>
            <a:lvl2pPr marL="742950" indent="-285750" algn="l">
              <a:spcBef>
                <a:spcPct val="20000"/>
              </a:spcBef>
              <a:buClr>
                <a:schemeClr val="tx2"/>
              </a:buClr>
              <a:buSzPct val="100000"/>
              <a:buChar char="–"/>
              <a:defRPr sz="2800">
                <a:solidFill>
                  <a:srgbClr val="000000"/>
                </a:solidFill>
                <a:latin typeface="Times New Roman" pitchFamily="18" charset="0"/>
              </a:defRPr>
            </a:lvl2pPr>
            <a:lvl3pPr marL="1143000" indent="-228600" algn="l">
              <a:spcBef>
                <a:spcPct val="20000"/>
              </a:spcBef>
              <a:buClr>
                <a:schemeClr val="tx2"/>
              </a:buClr>
              <a:buSzPct val="100000"/>
              <a:buChar char="»"/>
              <a:defRPr sz="2400">
                <a:solidFill>
                  <a:srgbClr val="000000"/>
                </a:solidFill>
                <a:latin typeface="Times New Roman" pitchFamily="18" charset="0"/>
              </a:defRPr>
            </a:lvl3pPr>
            <a:lvl4pPr marL="1600200" indent="-228600" algn="l">
              <a:spcBef>
                <a:spcPct val="20000"/>
              </a:spcBef>
              <a:buClr>
                <a:schemeClr val="tx2"/>
              </a:buClr>
              <a:buSzPct val="100000"/>
              <a:buChar char="•"/>
              <a:defRPr sz="2000">
                <a:solidFill>
                  <a:srgbClr val="000000"/>
                </a:solidFill>
                <a:latin typeface="Times New Roman" pitchFamily="18" charset="0"/>
              </a:defRPr>
            </a:lvl4pPr>
            <a:lvl5pPr marL="2057400" indent="-228600" algn="l">
              <a:spcBef>
                <a:spcPct val="20000"/>
              </a:spcBef>
              <a:buClr>
                <a:schemeClr val="tx2"/>
              </a:buClr>
              <a:buSzPct val="100000"/>
              <a:buChar char="–"/>
              <a:defRPr sz="2000">
                <a:solidFill>
                  <a:srgbClr val="000000"/>
                </a:solidFill>
                <a:latin typeface="Times New Roman" pitchFamily="18" charset="0"/>
              </a:defRPr>
            </a:lvl5pPr>
            <a:lvl6pPr marL="25146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6pPr>
            <a:lvl7pPr marL="29718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7pPr>
            <a:lvl8pPr marL="34290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8pPr>
            <a:lvl9pPr marL="38862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9pPr>
          </a:lstStyle>
          <a:p>
            <a:pPr algn="ctr">
              <a:spcBef>
                <a:spcPct val="0"/>
              </a:spcBef>
              <a:buClrTx/>
              <a:buSzTx/>
              <a:buFontTx/>
              <a:buNone/>
            </a:pPr>
            <a:endParaRPr lang="en-US" altLang="en-US" sz="2000">
              <a:solidFill>
                <a:schemeClr val="tx1"/>
              </a:solidFill>
              <a:latin typeface="Calibri" pitchFamily="34" charset="0"/>
            </a:endParaRPr>
          </a:p>
        </p:txBody>
      </p:sp>
      <p:sp>
        <p:nvSpPr>
          <p:cNvPr id="124932" name="Rectangle 4"/>
          <p:cNvSpPr>
            <a:spLocks noChangeArrowheads="1"/>
          </p:cNvSpPr>
          <p:nvPr/>
        </p:nvSpPr>
        <p:spPr bwMode="auto">
          <a:xfrm>
            <a:off x="1295400" y="5867400"/>
            <a:ext cx="6324600" cy="107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lgn="l">
              <a:spcBef>
                <a:spcPct val="20000"/>
              </a:spcBef>
              <a:buClr>
                <a:schemeClr val="accent1"/>
              </a:buClr>
              <a:buSzPct val="75000"/>
              <a:buFont typeface="Monotype Sorts" pitchFamily="2" charset="2"/>
              <a:buChar char="n"/>
              <a:defRPr sz="3200">
                <a:solidFill>
                  <a:srgbClr val="000000"/>
                </a:solidFill>
                <a:latin typeface="Times New Roman" pitchFamily="18" charset="0"/>
              </a:defRPr>
            </a:lvl1pPr>
            <a:lvl2pPr marL="742950" indent="-285750" algn="l">
              <a:spcBef>
                <a:spcPct val="20000"/>
              </a:spcBef>
              <a:buClr>
                <a:schemeClr val="tx2"/>
              </a:buClr>
              <a:buSzPct val="100000"/>
              <a:buChar char="–"/>
              <a:defRPr sz="2800">
                <a:solidFill>
                  <a:srgbClr val="000000"/>
                </a:solidFill>
                <a:latin typeface="Times New Roman" pitchFamily="18" charset="0"/>
              </a:defRPr>
            </a:lvl2pPr>
            <a:lvl3pPr marL="1143000" indent="-228600" algn="l">
              <a:spcBef>
                <a:spcPct val="20000"/>
              </a:spcBef>
              <a:buClr>
                <a:schemeClr val="tx2"/>
              </a:buClr>
              <a:buSzPct val="100000"/>
              <a:buChar char="»"/>
              <a:defRPr sz="2400">
                <a:solidFill>
                  <a:srgbClr val="000000"/>
                </a:solidFill>
                <a:latin typeface="Times New Roman" pitchFamily="18" charset="0"/>
              </a:defRPr>
            </a:lvl3pPr>
            <a:lvl4pPr marL="1600200" indent="-228600" algn="l">
              <a:spcBef>
                <a:spcPct val="20000"/>
              </a:spcBef>
              <a:buClr>
                <a:schemeClr val="tx2"/>
              </a:buClr>
              <a:buSzPct val="100000"/>
              <a:buChar char="•"/>
              <a:defRPr sz="2000">
                <a:solidFill>
                  <a:srgbClr val="000000"/>
                </a:solidFill>
                <a:latin typeface="Times New Roman" pitchFamily="18" charset="0"/>
              </a:defRPr>
            </a:lvl4pPr>
            <a:lvl5pPr marL="2057400" indent="-228600" algn="l">
              <a:spcBef>
                <a:spcPct val="20000"/>
              </a:spcBef>
              <a:buClr>
                <a:schemeClr val="tx2"/>
              </a:buClr>
              <a:buSzPct val="100000"/>
              <a:buChar char="–"/>
              <a:defRPr sz="2000">
                <a:solidFill>
                  <a:srgbClr val="000000"/>
                </a:solidFill>
                <a:latin typeface="Times New Roman" pitchFamily="18" charset="0"/>
              </a:defRPr>
            </a:lvl5pPr>
            <a:lvl6pPr marL="25146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6pPr>
            <a:lvl7pPr marL="29718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7pPr>
            <a:lvl8pPr marL="34290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8pPr>
            <a:lvl9pPr marL="3886200" indent="-228600" eaLnBrk="0" fontAlgn="base" hangingPunct="0">
              <a:spcBef>
                <a:spcPct val="20000"/>
              </a:spcBef>
              <a:spcAft>
                <a:spcPct val="0"/>
              </a:spcAft>
              <a:buClr>
                <a:schemeClr val="tx2"/>
              </a:buClr>
              <a:buSzPct val="100000"/>
              <a:buChar char="–"/>
              <a:defRPr sz="2000">
                <a:solidFill>
                  <a:srgbClr val="000000"/>
                </a:solidFill>
                <a:latin typeface="Times New Roman" pitchFamily="18" charset="0"/>
              </a:defRPr>
            </a:lvl9pPr>
          </a:lstStyle>
          <a:p>
            <a:pPr algn="ctr">
              <a:spcBef>
                <a:spcPct val="50000"/>
              </a:spcBef>
              <a:buClrTx/>
              <a:buSzTx/>
              <a:buFontTx/>
              <a:buNone/>
            </a:pPr>
            <a:r>
              <a:rPr lang="en-US" altLang="en-US" b="1" dirty="0">
                <a:solidFill>
                  <a:schemeClr val="accent6">
                    <a:lumMod val="50000"/>
                  </a:schemeClr>
                </a:solidFill>
                <a:latin typeface="Calibri" pitchFamily="34" charset="0"/>
              </a:rPr>
              <a:t>Aviation Manpower Requirements</a:t>
            </a:r>
            <a:br>
              <a:rPr lang="en-US" altLang="en-US" b="1" dirty="0">
                <a:solidFill>
                  <a:schemeClr val="accent6">
                    <a:lumMod val="50000"/>
                  </a:schemeClr>
                </a:solidFill>
                <a:latin typeface="Calibri" pitchFamily="34" charset="0"/>
              </a:rPr>
            </a:br>
            <a:r>
              <a:rPr lang="en-US" altLang="en-US" b="1" dirty="0">
                <a:solidFill>
                  <a:schemeClr val="accent6">
                    <a:lumMod val="50000"/>
                  </a:schemeClr>
                </a:solidFill>
                <a:latin typeface="Calibri" pitchFamily="34" charset="0"/>
              </a:rPr>
              <a:t>Code 30</a:t>
            </a:r>
          </a:p>
        </p:txBody>
      </p:sp>
      <p:pic>
        <p:nvPicPr>
          <p:cNvPr id="124933" name="Picture 612" descr="FA-18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28800"/>
            <a:ext cx="3048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4" name="Picture 614" descr="610-SAFE ON DECK-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267200"/>
            <a:ext cx="28956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5" name="Picture 613" descr="http://www.namsa.nato.int/gallery/systems/p3orion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8288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4936" name="Picture 2"/>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1752600"/>
            <a:ext cx="2441575"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8671217"/>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p:cNvSpPr>
            <a:spLocks noGrp="1"/>
          </p:cNvSpPr>
          <p:nvPr>
            <p:ph type="title"/>
          </p:nvPr>
        </p:nvSpPr>
        <p:spPr>
          <a:xfrm>
            <a:off x="1143000" y="76200"/>
            <a:ext cx="8001000" cy="1143000"/>
          </a:xfrm>
        </p:spPr>
        <p:txBody>
          <a:bodyPr/>
          <a:lstStyle/>
          <a:p>
            <a:r>
              <a:rPr lang="en-US" altLang="en-US" sz="3200" dirty="0"/>
              <a:t>Major Data Sources</a:t>
            </a:r>
          </a:p>
        </p:txBody>
      </p:sp>
      <p:sp>
        <p:nvSpPr>
          <p:cNvPr id="131075" name="Content Placeholder 3"/>
          <p:cNvSpPr>
            <a:spLocks noGrp="1"/>
          </p:cNvSpPr>
          <p:nvPr>
            <p:ph sz="half" idx="2"/>
          </p:nvPr>
        </p:nvSpPr>
        <p:spPr>
          <a:xfrm>
            <a:off x="304800" y="1600200"/>
            <a:ext cx="8686800" cy="4038600"/>
          </a:xfrm>
        </p:spPr>
        <p:txBody>
          <a:bodyPr/>
          <a:lstStyle/>
          <a:p>
            <a:pPr>
              <a:lnSpc>
                <a:spcPct val="70000"/>
              </a:lnSpc>
              <a:buFont typeface="Arial" charset="0"/>
              <a:buChar char="•"/>
            </a:pPr>
            <a:r>
              <a:rPr lang="en-US" altLang="en-US" sz="2800" dirty="0"/>
              <a:t>NAVAIR Logistics Data Analysis (NALDA):</a:t>
            </a:r>
          </a:p>
          <a:p>
            <a:pPr lvl="1">
              <a:lnSpc>
                <a:spcPct val="70000"/>
              </a:lnSpc>
            </a:pPr>
            <a:r>
              <a:rPr lang="en-US" altLang="en-US" sz="2400" dirty="0"/>
              <a:t>Documented Corrective Maintenance by:</a:t>
            </a:r>
          </a:p>
          <a:p>
            <a:pPr lvl="2">
              <a:lnSpc>
                <a:spcPct val="70000"/>
              </a:lnSpc>
              <a:buFont typeface="Arial" charset="0"/>
              <a:buChar char="•"/>
            </a:pPr>
            <a:r>
              <a:rPr lang="en-US" altLang="en-US" sz="2000" dirty="0"/>
              <a:t>Type/Model/Series Aircraft</a:t>
            </a:r>
          </a:p>
          <a:p>
            <a:pPr lvl="2">
              <a:lnSpc>
                <a:spcPct val="70000"/>
              </a:lnSpc>
              <a:buFont typeface="Arial" charset="0"/>
              <a:buChar char="•"/>
            </a:pPr>
            <a:r>
              <a:rPr lang="en-US" altLang="en-US" sz="2000" dirty="0"/>
              <a:t>Type Equipment</a:t>
            </a:r>
          </a:p>
          <a:p>
            <a:pPr lvl="2">
              <a:lnSpc>
                <a:spcPct val="70000"/>
              </a:lnSpc>
              <a:buFont typeface="Arial" charset="0"/>
              <a:buChar char="•"/>
            </a:pPr>
            <a:r>
              <a:rPr lang="en-US" altLang="en-US" sz="2000" dirty="0"/>
              <a:t>Production Work Center</a:t>
            </a:r>
            <a:endParaRPr lang="en-US" altLang="en-US" sz="1800" dirty="0"/>
          </a:p>
          <a:p>
            <a:pPr lvl="2">
              <a:lnSpc>
                <a:spcPct val="70000"/>
              </a:lnSpc>
              <a:buFont typeface="Arial" charset="0"/>
              <a:buChar char="•"/>
            </a:pPr>
            <a:endParaRPr lang="en-US" altLang="en-US" sz="2800" dirty="0"/>
          </a:p>
          <a:p>
            <a:pPr>
              <a:lnSpc>
                <a:spcPct val="70000"/>
              </a:lnSpc>
              <a:buFont typeface="Arial" charset="0"/>
              <a:buChar char="•"/>
            </a:pPr>
            <a:r>
              <a:rPr lang="en-US" altLang="en-US" sz="2800" dirty="0"/>
              <a:t>NAVAIRSYSCOM:</a:t>
            </a:r>
          </a:p>
          <a:p>
            <a:pPr lvl="1">
              <a:lnSpc>
                <a:spcPct val="70000"/>
              </a:lnSpc>
            </a:pPr>
            <a:r>
              <a:rPr lang="en-US" altLang="en-US" sz="2400" dirty="0"/>
              <a:t>Preventive Maintenance and scheduled inspection requirements.</a:t>
            </a:r>
          </a:p>
        </p:txBody>
      </p:sp>
    </p:spTree>
    <p:extLst>
      <p:ext uri="{BB962C8B-B14F-4D97-AF65-F5344CB8AC3E}">
        <p14:creationId xmlns:p14="http://schemas.microsoft.com/office/powerpoint/2010/main" val="2571489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itle 1"/>
          <p:cNvSpPr>
            <a:spLocks noGrp="1"/>
          </p:cNvSpPr>
          <p:nvPr>
            <p:ph type="title"/>
          </p:nvPr>
        </p:nvSpPr>
        <p:spPr>
          <a:xfrm>
            <a:off x="1143000" y="76200"/>
            <a:ext cx="8001000" cy="1143000"/>
          </a:xfrm>
        </p:spPr>
        <p:txBody>
          <a:bodyPr/>
          <a:lstStyle/>
          <a:p>
            <a:r>
              <a:rPr lang="en-US" altLang="en-US" sz="3200" dirty="0"/>
              <a:t>Other Data Sources</a:t>
            </a:r>
          </a:p>
        </p:txBody>
      </p:sp>
      <p:sp>
        <p:nvSpPr>
          <p:cNvPr id="132100" name="Content Placeholder 3"/>
          <p:cNvSpPr>
            <a:spLocks noGrp="1"/>
          </p:cNvSpPr>
          <p:nvPr>
            <p:ph sz="half" idx="1"/>
          </p:nvPr>
        </p:nvSpPr>
        <p:spPr>
          <a:xfrm>
            <a:off x="457200" y="1524000"/>
            <a:ext cx="8778875" cy="4648200"/>
          </a:xfrm>
        </p:spPr>
        <p:txBody>
          <a:bodyPr/>
          <a:lstStyle/>
          <a:p>
            <a:pPr>
              <a:lnSpc>
                <a:spcPct val="105000"/>
              </a:lnSpc>
              <a:buFont typeface="Arial" charset="0"/>
              <a:buChar char="•"/>
            </a:pPr>
            <a:r>
              <a:rPr lang="en-US" altLang="en-US" sz="2800" dirty="0"/>
              <a:t>ROC/POE (Required Operational Capabilities/ Projected Operational Environment)</a:t>
            </a:r>
          </a:p>
          <a:p>
            <a:pPr>
              <a:lnSpc>
                <a:spcPct val="105000"/>
              </a:lnSpc>
              <a:buFont typeface="Arial" charset="0"/>
              <a:buChar char="•"/>
            </a:pPr>
            <a:r>
              <a:rPr lang="en-US" altLang="en-US" sz="2800" dirty="0"/>
              <a:t>TYCOM Tasking Letter</a:t>
            </a:r>
          </a:p>
          <a:p>
            <a:pPr>
              <a:buFont typeface="Arial" charset="0"/>
              <a:buChar char="•"/>
            </a:pPr>
            <a:r>
              <a:rPr lang="en-US" altLang="en-US" sz="2800" dirty="0"/>
              <a:t>CNO/N1/N98 Directed Functions</a:t>
            </a:r>
            <a:endParaRPr lang="en-US" altLang="en-US" sz="2800" dirty="0">
              <a:latin typeface="Garamond" pitchFamily="18" charset="0"/>
            </a:endParaRPr>
          </a:p>
          <a:p>
            <a:pPr>
              <a:buFont typeface="Arial" charset="0"/>
              <a:buChar char="•"/>
            </a:pPr>
            <a:r>
              <a:rPr lang="en-US" altLang="en-US" sz="2800" dirty="0"/>
              <a:t>Staffing Standards</a:t>
            </a:r>
            <a:endParaRPr lang="en-US" altLang="en-US" sz="2800" dirty="0">
              <a:latin typeface="Garamond" pitchFamily="18" charset="0"/>
            </a:endParaRPr>
          </a:p>
          <a:p>
            <a:pPr>
              <a:buFont typeface="Arial" charset="0"/>
              <a:buChar char="•"/>
            </a:pPr>
            <a:r>
              <a:rPr lang="en-US" altLang="en-US" sz="2800" dirty="0"/>
              <a:t>On-Site Workload Measurement (non-NALCOMIS)</a:t>
            </a:r>
          </a:p>
          <a:p>
            <a:pPr>
              <a:buFont typeface="Arial" charset="0"/>
              <a:buChar char="•"/>
            </a:pPr>
            <a:r>
              <a:rPr lang="en-US" altLang="en-US" sz="2800" dirty="0"/>
              <a:t>Naval Aviation Maintenance Program (NAMP) COMNAVAIRFORINST 4790.2 Series</a:t>
            </a:r>
          </a:p>
          <a:p>
            <a:pPr>
              <a:buFont typeface="Arial" charset="0"/>
              <a:buChar char="•"/>
            </a:pPr>
            <a:r>
              <a:rPr lang="en-US" altLang="en-US" sz="2800" dirty="0"/>
              <a:t>Production Planning Factors (PPFs) for FRS</a:t>
            </a:r>
            <a:endParaRPr lang="en-US" altLang="en-US" sz="2800" dirty="0">
              <a:latin typeface="Garamond" pitchFamily="18" charset="0"/>
            </a:endParaRPr>
          </a:p>
        </p:txBody>
      </p:sp>
    </p:spTree>
    <p:extLst>
      <p:ext uri="{BB962C8B-B14F-4D97-AF65-F5344CB8AC3E}">
        <p14:creationId xmlns:p14="http://schemas.microsoft.com/office/powerpoint/2010/main" val="38032594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1143000" y="76200"/>
            <a:ext cx="8001000" cy="1143000"/>
          </a:xfrm>
        </p:spPr>
        <p:txBody>
          <a:bodyPr/>
          <a:lstStyle/>
          <a:p>
            <a:r>
              <a:rPr lang="en-US" altLang="en-US" sz="3200" dirty="0"/>
              <a:t>AIMD Maintenance Values</a:t>
            </a:r>
          </a:p>
        </p:txBody>
      </p:sp>
      <p:sp>
        <p:nvSpPr>
          <p:cNvPr id="133123" name="Rectangle 3"/>
          <p:cNvSpPr>
            <a:spLocks noGrp="1" noChangeArrowheads="1"/>
          </p:cNvSpPr>
          <p:nvPr>
            <p:ph type="body" idx="1"/>
          </p:nvPr>
        </p:nvSpPr>
        <p:spPr>
          <a:xfrm>
            <a:off x="457200" y="1600200"/>
            <a:ext cx="7924800" cy="4724400"/>
          </a:xfrm>
        </p:spPr>
        <p:txBody>
          <a:bodyPr/>
          <a:lstStyle/>
          <a:p>
            <a:r>
              <a:rPr lang="en-US" altLang="en-US" sz="2800" dirty="0"/>
              <a:t>Reported maintenance data from NALDA by T/M/S and equipment supported for:</a:t>
            </a:r>
          </a:p>
          <a:p>
            <a:pPr>
              <a:buFont typeface="Monotype Sorts" pitchFamily="2" charset="2"/>
              <a:buNone/>
            </a:pPr>
            <a:r>
              <a:rPr lang="en-US" altLang="en-US" sz="2800" dirty="0"/>
              <a:t>		- Aircraft Maintenance  (</a:t>
            </a:r>
            <a:r>
              <a:rPr lang="en-US" altLang="en-US" sz="2800" b="1" dirty="0"/>
              <a:t>AM</a:t>
            </a:r>
            <a:r>
              <a:rPr lang="en-US" altLang="en-US" sz="2800" dirty="0"/>
              <a:t>) </a:t>
            </a:r>
          </a:p>
          <a:p>
            <a:pPr>
              <a:buFont typeface="Monotype Sorts" pitchFamily="2" charset="2"/>
              <a:buNone/>
            </a:pPr>
            <a:r>
              <a:rPr lang="en-US" altLang="en-US" sz="2800" dirty="0"/>
              <a:t>		- Support Maintenance (</a:t>
            </a:r>
            <a:r>
              <a:rPr lang="en-US" altLang="en-US" sz="2800" b="1" dirty="0"/>
              <a:t>SM</a:t>
            </a:r>
            <a:r>
              <a:rPr lang="en-US" altLang="en-US" sz="2800" dirty="0"/>
              <a:t>)</a:t>
            </a:r>
          </a:p>
          <a:p>
            <a:endParaRPr lang="en-US" altLang="en-US" sz="2800" dirty="0"/>
          </a:p>
          <a:p>
            <a:r>
              <a:rPr lang="en-US" altLang="en-US" sz="2800" dirty="0"/>
              <a:t>Maintenance data for all deployed carriers is reviewed and updated annually as required</a:t>
            </a:r>
          </a:p>
          <a:p>
            <a:endParaRPr lang="en-US" altLang="en-US" sz="2800" dirty="0"/>
          </a:p>
          <a:p>
            <a:pPr>
              <a:buFont typeface="Monotype Sorts" pitchFamily="2" charset="2"/>
              <a:buNone/>
            </a:pPr>
            <a:r>
              <a:rPr lang="en-US" altLang="en-US" sz="2800" dirty="0"/>
              <a:t>			</a:t>
            </a:r>
          </a:p>
        </p:txBody>
      </p:sp>
    </p:spTree>
    <p:extLst>
      <p:ext uri="{BB962C8B-B14F-4D97-AF65-F5344CB8AC3E}">
        <p14:creationId xmlns:p14="http://schemas.microsoft.com/office/powerpoint/2010/main" val="161287714"/>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219200" y="76200"/>
            <a:ext cx="7924800" cy="1143000"/>
          </a:xfrm>
        </p:spPr>
        <p:txBody>
          <a:bodyPr/>
          <a:lstStyle/>
          <a:p>
            <a:r>
              <a:rPr lang="en-US" altLang="en-US" sz="3200" dirty="0"/>
              <a:t>Required Operational Capability/ Projected Operating Environment</a:t>
            </a:r>
          </a:p>
        </p:txBody>
      </p:sp>
      <p:sp>
        <p:nvSpPr>
          <p:cNvPr id="134148" name="Content Placeholder 3"/>
          <p:cNvSpPr>
            <a:spLocks noGrp="1"/>
          </p:cNvSpPr>
          <p:nvPr>
            <p:ph sz="half" idx="1"/>
          </p:nvPr>
        </p:nvSpPr>
        <p:spPr>
          <a:xfrm>
            <a:off x="457199" y="1295400"/>
            <a:ext cx="8686801" cy="4876800"/>
          </a:xfrm>
        </p:spPr>
        <p:txBody>
          <a:bodyPr/>
          <a:lstStyle/>
          <a:p>
            <a:pPr>
              <a:lnSpc>
                <a:spcPct val="70000"/>
              </a:lnSpc>
              <a:buClr>
                <a:srgbClr val="000000"/>
              </a:buClr>
              <a:buFontTx/>
              <a:buChar char="•"/>
            </a:pPr>
            <a:endParaRPr lang="en-US" altLang="en-US" sz="2800" dirty="0"/>
          </a:p>
          <a:p>
            <a:pPr>
              <a:lnSpc>
                <a:spcPct val="70000"/>
              </a:lnSpc>
              <a:buClr>
                <a:srgbClr val="000000"/>
              </a:buClr>
              <a:buFontTx/>
              <a:buChar char="•"/>
            </a:pPr>
            <a:r>
              <a:rPr lang="en-US" altLang="en-US" sz="2800" b="1" dirty="0"/>
              <a:t>ROC</a:t>
            </a:r>
            <a:r>
              <a:rPr lang="en-US" altLang="en-US" sz="2800" dirty="0"/>
              <a:t>:  Defines the Mission, Functions and Tasks your aircraft platform is to perform.</a:t>
            </a:r>
          </a:p>
          <a:p>
            <a:pPr>
              <a:lnSpc>
                <a:spcPct val="70000"/>
              </a:lnSpc>
              <a:buClr>
                <a:srgbClr val="000000"/>
              </a:buClr>
            </a:pPr>
            <a:endParaRPr lang="en-US" altLang="en-US" sz="2800" dirty="0"/>
          </a:p>
          <a:p>
            <a:pPr>
              <a:lnSpc>
                <a:spcPct val="70000"/>
              </a:lnSpc>
              <a:buClr>
                <a:srgbClr val="000000"/>
              </a:buClr>
              <a:buFontTx/>
              <a:buChar char="•"/>
            </a:pPr>
            <a:r>
              <a:rPr lang="en-US" altLang="en-US" sz="2800" b="1" dirty="0"/>
              <a:t>POE</a:t>
            </a:r>
            <a:r>
              <a:rPr lang="en-US" altLang="en-US" sz="2800" dirty="0"/>
              <a:t>:  Defines the minimum capabilities or parameter to accomplish your aircraft platform’s operations.</a:t>
            </a:r>
          </a:p>
          <a:p>
            <a:pPr marL="0" indent="0">
              <a:lnSpc>
                <a:spcPct val="70000"/>
              </a:lnSpc>
              <a:buClr>
                <a:srgbClr val="000000"/>
              </a:buClr>
              <a:buNone/>
            </a:pPr>
            <a:endParaRPr lang="en-US" altLang="en-US" sz="800" dirty="0"/>
          </a:p>
          <a:p>
            <a:pPr lvl="1">
              <a:lnSpc>
                <a:spcPct val="70000"/>
              </a:lnSpc>
            </a:pPr>
            <a:r>
              <a:rPr lang="en-US" altLang="en-US" sz="2400" dirty="0"/>
              <a:t>Aircraft Utilization (flight hours / month)</a:t>
            </a:r>
          </a:p>
          <a:p>
            <a:pPr lvl="1">
              <a:lnSpc>
                <a:spcPct val="70000"/>
              </a:lnSpc>
            </a:pPr>
            <a:endParaRPr lang="en-US" altLang="en-US" sz="800" dirty="0"/>
          </a:p>
          <a:p>
            <a:pPr lvl="1">
              <a:lnSpc>
                <a:spcPct val="50000"/>
              </a:lnSpc>
            </a:pPr>
            <a:r>
              <a:rPr lang="en-US" altLang="en-US" sz="2400" dirty="0"/>
              <a:t>Sortie Length</a:t>
            </a:r>
          </a:p>
          <a:p>
            <a:pPr lvl="1">
              <a:lnSpc>
                <a:spcPct val="50000"/>
              </a:lnSpc>
            </a:pPr>
            <a:endParaRPr lang="en-US" altLang="en-US" sz="800" dirty="0"/>
          </a:p>
          <a:p>
            <a:pPr lvl="1">
              <a:lnSpc>
                <a:spcPct val="50000"/>
              </a:lnSpc>
            </a:pPr>
            <a:endParaRPr lang="en-US" altLang="en-US" sz="800" dirty="0"/>
          </a:p>
          <a:p>
            <a:pPr lvl="1">
              <a:lnSpc>
                <a:spcPct val="50000"/>
              </a:lnSpc>
            </a:pPr>
            <a:r>
              <a:rPr lang="en-US" altLang="en-US" sz="2400" dirty="0"/>
              <a:t>Crew / Seat Ratio</a:t>
            </a:r>
          </a:p>
          <a:p>
            <a:pPr lvl="1">
              <a:lnSpc>
                <a:spcPct val="50000"/>
              </a:lnSpc>
            </a:pPr>
            <a:endParaRPr lang="en-US" altLang="en-US" sz="800" dirty="0"/>
          </a:p>
          <a:p>
            <a:pPr lvl="1">
              <a:lnSpc>
                <a:spcPct val="50000"/>
              </a:lnSpc>
            </a:pPr>
            <a:endParaRPr lang="en-US" altLang="en-US" sz="800" dirty="0"/>
          </a:p>
          <a:p>
            <a:pPr lvl="1">
              <a:lnSpc>
                <a:spcPct val="50000"/>
              </a:lnSpc>
            </a:pPr>
            <a:r>
              <a:rPr lang="en-US" altLang="en-US" sz="2400" dirty="0"/>
              <a:t>Primary Aircraft Authorized (PAA)</a:t>
            </a:r>
          </a:p>
          <a:p>
            <a:pPr lvl="1">
              <a:lnSpc>
                <a:spcPct val="50000"/>
              </a:lnSpc>
            </a:pPr>
            <a:endParaRPr lang="en-US" altLang="en-US" sz="800" dirty="0"/>
          </a:p>
          <a:p>
            <a:pPr lvl="1">
              <a:lnSpc>
                <a:spcPct val="50000"/>
              </a:lnSpc>
            </a:pPr>
            <a:endParaRPr lang="en-US" altLang="en-US" sz="800" dirty="0"/>
          </a:p>
          <a:p>
            <a:pPr lvl="1">
              <a:lnSpc>
                <a:spcPct val="50000"/>
              </a:lnSpc>
            </a:pPr>
            <a:r>
              <a:rPr lang="en-US" altLang="en-US" sz="2400" dirty="0"/>
              <a:t>Additional Manpower Requirements</a:t>
            </a:r>
          </a:p>
        </p:txBody>
      </p:sp>
    </p:spTree>
    <p:extLst>
      <p:ext uri="{BB962C8B-B14F-4D97-AF65-F5344CB8AC3E}">
        <p14:creationId xmlns:p14="http://schemas.microsoft.com/office/powerpoint/2010/main" val="2431586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itle 1"/>
          <p:cNvSpPr>
            <a:spLocks noGrp="1"/>
          </p:cNvSpPr>
          <p:nvPr>
            <p:ph type="title"/>
          </p:nvPr>
        </p:nvSpPr>
        <p:spPr>
          <a:xfrm>
            <a:off x="1143000" y="76200"/>
            <a:ext cx="8001000" cy="1143000"/>
          </a:xfrm>
        </p:spPr>
        <p:txBody>
          <a:bodyPr/>
          <a:lstStyle/>
          <a:p>
            <a:r>
              <a:rPr lang="en-US" sz="3200" dirty="0"/>
              <a:t>TYCOM Tasking Letter</a:t>
            </a:r>
            <a:endParaRPr lang="en-US" altLang="en-US" sz="3200" dirty="0"/>
          </a:p>
        </p:txBody>
      </p:sp>
      <p:sp>
        <p:nvSpPr>
          <p:cNvPr id="134148" name="Content Placeholder 3"/>
          <p:cNvSpPr>
            <a:spLocks noGrp="1"/>
          </p:cNvSpPr>
          <p:nvPr>
            <p:ph sz="half" idx="1"/>
          </p:nvPr>
        </p:nvSpPr>
        <p:spPr>
          <a:xfrm>
            <a:off x="365125" y="1447800"/>
            <a:ext cx="8778875" cy="3810000"/>
          </a:xfrm>
        </p:spPr>
        <p:txBody>
          <a:bodyPr tIns="182880"/>
          <a:lstStyle/>
          <a:p>
            <a:pPr>
              <a:lnSpc>
                <a:spcPct val="70000"/>
              </a:lnSpc>
              <a:buClr>
                <a:srgbClr val="000000"/>
              </a:buClr>
              <a:buFontTx/>
              <a:buChar char="•"/>
            </a:pPr>
            <a:r>
              <a:rPr lang="en-US" sz="2800" dirty="0"/>
              <a:t>Tasking Letter:</a:t>
            </a:r>
          </a:p>
          <a:p>
            <a:pPr marL="0" indent="0">
              <a:lnSpc>
                <a:spcPct val="70000"/>
              </a:lnSpc>
              <a:buClr>
                <a:srgbClr val="000000"/>
              </a:buClr>
              <a:buNone/>
            </a:pPr>
            <a:r>
              <a:rPr lang="en-US" sz="2800" dirty="0"/>
              <a:t> </a:t>
            </a:r>
          </a:p>
          <a:p>
            <a:pPr lvl="1">
              <a:lnSpc>
                <a:spcPct val="70000"/>
              </a:lnSpc>
              <a:buClr>
                <a:srgbClr val="000000"/>
              </a:buClr>
              <a:buFont typeface="Arial" panose="020B0604020202020204" pitchFamily="34" charset="0"/>
              <a:buChar char="•"/>
            </a:pPr>
            <a:r>
              <a:rPr lang="en-US" sz="2600" dirty="0"/>
              <a:t>The most critical element in developing the MRW</a:t>
            </a:r>
          </a:p>
          <a:p>
            <a:pPr lvl="1">
              <a:lnSpc>
                <a:spcPct val="70000"/>
              </a:lnSpc>
              <a:buClr>
                <a:srgbClr val="000000"/>
              </a:buClr>
              <a:buFont typeface="Arial" panose="020B0604020202020204" pitchFamily="34" charset="0"/>
              <a:buChar char="•"/>
            </a:pPr>
            <a:endParaRPr lang="en-US" sz="800" dirty="0"/>
          </a:p>
          <a:p>
            <a:pPr lvl="2">
              <a:lnSpc>
                <a:spcPct val="70000"/>
              </a:lnSpc>
              <a:buClr>
                <a:srgbClr val="000000"/>
              </a:buClr>
              <a:buFont typeface="Arial" panose="020B0604020202020204" pitchFamily="34" charset="0"/>
              <a:buChar char="•"/>
            </a:pPr>
            <a:r>
              <a:rPr lang="en-US" sz="2400" dirty="0"/>
              <a:t>Identifies:</a:t>
            </a:r>
          </a:p>
          <a:p>
            <a:pPr lvl="2">
              <a:lnSpc>
                <a:spcPct val="70000"/>
              </a:lnSpc>
              <a:buClr>
                <a:srgbClr val="000000"/>
              </a:buClr>
              <a:buFont typeface="Arial" panose="020B0604020202020204" pitchFamily="34" charset="0"/>
              <a:buChar char="•"/>
            </a:pPr>
            <a:endParaRPr lang="en-US" sz="2400" dirty="0"/>
          </a:p>
          <a:p>
            <a:pPr lvl="3">
              <a:lnSpc>
                <a:spcPct val="70000"/>
              </a:lnSpc>
              <a:buClr>
                <a:srgbClr val="000000"/>
              </a:buClr>
              <a:buFont typeface="Arial" panose="020B0604020202020204" pitchFamily="34" charset="0"/>
              <a:buChar char="•"/>
            </a:pPr>
            <a:r>
              <a:rPr lang="en-US" sz="2200" dirty="0"/>
              <a:t> Aircraft Type/Model/Series (T/M/S) and number</a:t>
            </a:r>
          </a:p>
          <a:p>
            <a:pPr lvl="2">
              <a:lnSpc>
                <a:spcPct val="70000"/>
              </a:lnSpc>
              <a:buClr>
                <a:srgbClr val="000000"/>
              </a:buClr>
              <a:buFont typeface="Arial" panose="020B0604020202020204" pitchFamily="34" charset="0"/>
              <a:buChar char="•"/>
            </a:pPr>
            <a:endParaRPr lang="en-US" sz="800" dirty="0"/>
          </a:p>
          <a:p>
            <a:pPr lvl="3">
              <a:lnSpc>
                <a:spcPct val="70000"/>
              </a:lnSpc>
              <a:buClr>
                <a:srgbClr val="000000"/>
              </a:buClr>
              <a:buFont typeface="Arial" panose="020B0604020202020204" pitchFamily="34" charset="0"/>
              <a:buChar char="•"/>
            </a:pPr>
            <a:r>
              <a:rPr lang="en-US" sz="2200" dirty="0"/>
              <a:t> SEAOPDET identification/location</a:t>
            </a:r>
          </a:p>
          <a:p>
            <a:pPr lvl="2">
              <a:lnSpc>
                <a:spcPct val="70000"/>
              </a:lnSpc>
              <a:buClr>
                <a:srgbClr val="000000"/>
              </a:buClr>
              <a:buFont typeface="Arial" panose="020B0604020202020204" pitchFamily="34" charset="0"/>
              <a:buChar char="•"/>
            </a:pPr>
            <a:endParaRPr lang="en-US" sz="800" dirty="0"/>
          </a:p>
          <a:p>
            <a:pPr lvl="3">
              <a:lnSpc>
                <a:spcPct val="70000"/>
              </a:lnSpc>
              <a:buClr>
                <a:srgbClr val="000000"/>
              </a:buClr>
              <a:buFont typeface="Arial" panose="020B0604020202020204" pitchFamily="34" charset="0"/>
              <a:buChar char="•"/>
            </a:pPr>
            <a:r>
              <a:rPr lang="en-US" sz="2200" dirty="0"/>
              <a:t> Quantity and type of test bench/equipment</a:t>
            </a:r>
          </a:p>
          <a:p>
            <a:pPr lvl="2">
              <a:lnSpc>
                <a:spcPct val="70000"/>
              </a:lnSpc>
              <a:buClr>
                <a:srgbClr val="000000"/>
              </a:buClr>
              <a:buFont typeface="Arial" panose="020B0604020202020204" pitchFamily="34" charset="0"/>
              <a:buChar char="•"/>
            </a:pPr>
            <a:endParaRPr lang="en-US" sz="800" dirty="0"/>
          </a:p>
          <a:p>
            <a:pPr lvl="3">
              <a:lnSpc>
                <a:spcPct val="70000"/>
              </a:lnSpc>
              <a:buClr>
                <a:srgbClr val="000000"/>
              </a:buClr>
              <a:buFont typeface="Arial" panose="020B0604020202020204" pitchFamily="34" charset="0"/>
              <a:buChar char="•"/>
            </a:pPr>
            <a:r>
              <a:rPr lang="en-US" sz="2200" dirty="0"/>
              <a:t> Support Equipment (SE) type and number</a:t>
            </a:r>
          </a:p>
          <a:p>
            <a:pPr lvl="1">
              <a:lnSpc>
                <a:spcPct val="70000"/>
              </a:lnSpc>
              <a:buClr>
                <a:srgbClr val="000000"/>
              </a:buClr>
              <a:buFont typeface="Arial" panose="020B0604020202020204" pitchFamily="34" charset="0"/>
              <a:buChar char="•"/>
            </a:pPr>
            <a:endParaRPr lang="en-US" sz="2600" dirty="0"/>
          </a:p>
        </p:txBody>
      </p:sp>
    </p:spTree>
    <p:extLst>
      <p:ext uri="{BB962C8B-B14F-4D97-AF65-F5344CB8AC3E}">
        <p14:creationId xmlns:p14="http://schemas.microsoft.com/office/powerpoint/2010/main" val="161476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p:cNvSpPr>
            <a:spLocks noGrp="1"/>
          </p:cNvSpPr>
          <p:nvPr>
            <p:ph type="title"/>
          </p:nvPr>
        </p:nvSpPr>
        <p:spPr>
          <a:xfrm>
            <a:off x="1143000" y="76200"/>
            <a:ext cx="8001000" cy="1143000"/>
          </a:xfrm>
        </p:spPr>
        <p:txBody>
          <a:bodyPr/>
          <a:lstStyle/>
          <a:p>
            <a:r>
              <a:rPr lang="en-US" altLang="en-US" sz="3200" dirty="0"/>
              <a:t>SQMD Development</a:t>
            </a:r>
          </a:p>
        </p:txBody>
      </p:sp>
      <p:sp>
        <p:nvSpPr>
          <p:cNvPr id="5" name="Google Shape;328;p27"/>
          <p:cNvSpPr txBox="1">
            <a:spLocks noGrp="1"/>
          </p:cNvSpPr>
          <p:nvPr>
            <p:ph sz="half" idx="1"/>
          </p:nvPr>
        </p:nvSpPr>
        <p:spPr>
          <a:xfrm>
            <a:off x="76200" y="1524000"/>
            <a:ext cx="8763000" cy="4648200"/>
          </a:xfrm>
          <a:prstGeom prst="rect">
            <a:avLst/>
          </a:prstGeom>
          <a:noFill/>
          <a:ln>
            <a:noFill/>
          </a:ln>
        </p:spPr>
        <p:txBody>
          <a:bodyPr spcFirstLastPara="1" wrap="square" lIns="92075" tIns="46025" rIns="92075" bIns="46025" anchor="t" anchorCtr="0">
            <a:noAutofit/>
          </a:bodyPr>
          <a:lstStyle/>
          <a:p>
            <a:pPr marL="342900" lvl="0" indent="0" algn="l" rtl="0">
              <a:spcBef>
                <a:spcPts val="0"/>
              </a:spcBef>
              <a:spcAft>
                <a:spcPts val="0"/>
              </a:spcAft>
              <a:buNone/>
            </a:pPr>
            <a:r>
              <a:rPr lang="en-US" sz="2400" dirty="0"/>
              <a:t>During SQMD development, we use:</a:t>
            </a:r>
            <a:endParaRPr sz="2400" dirty="0"/>
          </a:p>
          <a:p>
            <a:pPr marL="742950" lvl="1" indent="-260350">
              <a:spcBef>
                <a:spcPts val="560"/>
              </a:spcBef>
              <a:buSzPts val="2400"/>
              <a:buFont typeface="Arial"/>
              <a:buChar char="•"/>
            </a:pPr>
            <a:r>
              <a:rPr lang="en-US" sz="2400" dirty="0"/>
              <a:t>The </a:t>
            </a:r>
            <a:r>
              <a:rPr lang="en-US" sz="2400" b="1" dirty="0"/>
              <a:t>NAMP </a:t>
            </a:r>
            <a:r>
              <a:rPr lang="en-US" sz="2400" dirty="0"/>
              <a:t>to define overall SQMD layout. States a need for work centers that aren’t directly tied to the maintenance of aircraft but, play a vital role in the effort.  Examples: QA, Maintenance Control, Maintenance Admin and Material Control.</a:t>
            </a:r>
          </a:p>
          <a:p>
            <a:pPr marL="742950" lvl="1" indent="-260350">
              <a:spcBef>
                <a:spcPts val="560"/>
              </a:spcBef>
              <a:buSzPts val="2400"/>
              <a:buFont typeface="Arial"/>
              <a:buChar char="•"/>
            </a:pPr>
            <a:r>
              <a:rPr lang="en-US" sz="2400" b="1" dirty="0"/>
              <a:t>Directed Requirements </a:t>
            </a:r>
            <a:r>
              <a:rPr lang="en-US" sz="2400" dirty="0"/>
              <a:t>- “Must Haves”</a:t>
            </a:r>
          </a:p>
          <a:p>
            <a:pPr marL="742950" lvl="1" indent="-260350">
              <a:spcBef>
                <a:spcPts val="560"/>
              </a:spcBef>
              <a:buSzPts val="2400"/>
              <a:buFont typeface="Arial"/>
              <a:buChar char="•"/>
            </a:pPr>
            <a:r>
              <a:rPr lang="en-US" sz="2400" b="1" dirty="0"/>
              <a:t>Staffing Standards </a:t>
            </a:r>
            <a:r>
              <a:rPr lang="en-US" sz="2400" dirty="0"/>
              <a:t>to determine support/ non-production work center requirements.</a:t>
            </a:r>
            <a:endParaRPr sz="2400" dirty="0"/>
          </a:p>
          <a:p>
            <a:pPr marL="742950" lvl="1" indent="-260350" algn="l" rtl="0">
              <a:spcBef>
                <a:spcPts val="560"/>
              </a:spcBef>
              <a:spcAft>
                <a:spcPts val="0"/>
              </a:spcAft>
              <a:buSzPts val="2400"/>
              <a:buFont typeface="Arial"/>
              <a:buChar char="•"/>
            </a:pPr>
            <a:r>
              <a:rPr lang="en-US" sz="2400" b="1" dirty="0"/>
              <a:t>Measured Workload Equations </a:t>
            </a:r>
            <a:r>
              <a:rPr lang="en-US" sz="2400" dirty="0"/>
              <a:t>to determine production work center requirements. </a:t>
            </a:r>
            <a:endParaRPr sz="2400" dirty="0"/>
          </a:p>
        </p:txBody>
      </p:sp>
    </p:spTree>
    <p:extLst>
      <p:ext uri="{BB962C8B-B14F-4D97-AF65-F5344CB8AC3E}">
        <p14:creationId xmlns:p14="http://schemas.microsoft.com/office/powerpoint/2010/main" val="31453303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228600" y="6400800"/>
            <a:ext cx="8610600" cy="304800"/>
          </a:xfrm>
          <a:prstGeom prst="rect">
            <a:avLst/>
          </a:prstGeom>
          <a:solidFill>
            <a:srgbClr val="00006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3077" name="Rectangle 4"/>
          <p:cNvSpPr>
            <a:spLocks noGrp="1" noChangeArrowheads="1"/>
          </p:cNvSpPr>
          <p:nvPr>
            <p:ph type="title"/>
          </p:nvPr>
        </p:nvSpPr>
        <p:spPr/>
        <p:txBody>
          <a:bodyPr/>
          <a:lstStyle/>
          <a:p>
            <a:pPr eaLnBrk="1" hangingPunct="1"/>
            <a:r>
              <a:rPr lang="en-US" sz="3200" dirty="0"/>
              <a:t>Overview of Major Process</a:t>
            </a:r>
            <a:endParaRPr lang="en-US" sz="3200" i="1" dirty="0"/>
          </a:p>
        </p:txBody>
      </p:sp>
      <p:sp>
        <p:nvSpPr>
          <p:cNvPr id="3103" name="Text Box 49"/>
          <p:cNvSpPr txBox="1">
            <a:spLocks noChangeArrowheads="1"/>
          </p:cNvSpPr>
          <p:nvPr/>
        </p:nvSpPr>
        <p:spPr bwMode="auto">
          <a:xfrm>
            <a:off x="457200" y="6400800"/>
            <a:ext cx="8130752" cy="338554"/>
          </a:xfrm>
          <a:prstGeom prst="rect">
            <a:avLst/>
          </a:prstGeom>
          <a:noFill/>
          <a:ln w="25400">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600" b="1" i="1" u="none" strike="noStrike" kern="1200" cap="none" spc="0" normalizeH="0" baseline="0" noProof="0" dirty="0">
                <a:ln>
                  <a:noFill/>
                </a:ln>
                <a:solidFill>
                  <a:schemeClr val="bg1"/>
                </a:solidFill>
                <a:effectLst/>
                <a:uLnTx/>
                <a:uFillTx/>
                <a:latin typeface="Arial" charset="0"/>
                <a:ea typeface="+mn-ea"/>
                <a:cs typeface="Times New Roman" pitchFamily="18" charset="0"/>
              </a:rPr>
              <a:t>95%+ of Squadron requirements are determined by mathematically based models</a:t>
            </a:r>
          </a:p>
        </p:txBody>
      </p:sp>
      <p:sp>
        <p:nvSpPr>
          <p:cNvPr id="3075" name="Rectangle 2"/>
          <p:cNvSpPr>
            <a:spLocks noChangeArrowheads="1"/>
          </p:cNvSpPr>
          <p:nvPr/>
        </p:nvSpPr>
        <p:spPr bwMode="auto">
          <a:xfrm>
            <a:off x="1295400" y="4572000"/>
            <a:ext cx="2768600" cy="1219200"/>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76" name="Rectangle 3"/>
          <p:cNvSpPr>
            <a:spLocks noChangeArrowheads="1"/>
          </p:cNvSpPr>
          <p:nvPr/>
        </p:nvSpPr>
        <p:spPr bwMode="auto">
          <a:xfrm>
            <a:off x="638175" y="1371600"/>
            <a:ext cx="6600825" cy="1892300"/>
          </a:xfrm>
          <a:prstGeom prst="rect">
            <a:avLst/>
          </a:prstGeom>
          <a:noFill/>
          <a:ln w="9525">
            <a:solidFill>
              <a:schemeClr val="tx1"/>
            </a:solid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3" name="AutoShape 15"/>
          <p:cNvSpPr>
            <a:spLocks noChangeArrowheads="1"/>
          </p:cNvSpPr>
          <p:nvPr/>
        </p:nvSpPr>
        <p:spPr bwMode="auto">
          <a:xfrm rot="16200000" flipV="1">
            <a:off x="2311400" y="4003675"/>
            <a:ext cx="609600" cy="1981200"/>
          </a:xfrm>
          <a:prstGeom prst="can">
            <a:avLst>
              <a:gd name="adj" fmla="val 31492"/>
            </a:avLst>
          </a:prstGeom>
          <a:gradFill rotWithShape="0">
            <a:gsLst>
              <a:gs pos="0">
                <a:srgbClr val="CCECFF"/>
              </a:gs>
              <a:gs pos="50000">
                <a:srgbClr val="FFFFFF"/>
              </a:gs>
              <a:gs pos="100000">
                <a:srgbClr val="CCECFF"/>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4" name="Oval 17"/>
          <p:cNvSpPr>
            <a:spLocks noChangeArrowheads="1"/>
          </p:cNvSpPr>
          <p:nvPr/>
        </p:nvSpPr>
        <p:spPr bwMode="auto">
          <a:xfrm>
            <a:off x="3492500" y="4803775"/>
            <a:ext cx="76200" cy="381000"/>
          </a:xfrm>
          <a:prstGeom prst="ellipse">
            <a:avLst/>
          </a:prstGeom>
          <a:solidFill>
            <a:srgbClr val="3399FF"/>
          </a:solidFill>
          <a:ln w="9525">
            <a:solidFill>
              <a:schemeClr val="tx1"/>
            </a:solidFill>
            <a:round/>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5" name="AutoShape 18"/>
          <p:cNvSpPr>
            <a:spLocks noChangeArrowheads="1"/>
          </p:cNvSpPr>
          <p:nvPr/>
        </p:nvSpPr>
        <p:spPr bwMode="auto">
          <a:xfrm rot="16200000" flipV="1">
            <a:off x="3302000" y="4448175"/>
            <a:ext cx="914400" cy="457200"/>
          </a:xfrm>
          <a:custGeom>
            <a:avLst/>
            <a:gdLst>
              <a:gd name="T0" fmla="*/ 640334 w 21600"/>
              <a:gd name="T1" fmla="*/ 0 h 21600"/>
              <a:gd name="T2" fmla="*/ 640334 w 21600"/>
              <a:gd name="T3" fmla="*/ 257344 h 21600"/>
              <a:gd name="T4" fmla="*/ 137033 w 21600"/>
              <a:gd name="T5" fmla="*/ 457200 h 21600"/>
              <a:gd name="T6" fmla="*/ 914400 w 21600"/>
              <a:gd name="T7" fmla="*/ 128672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99FF"/>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7" name="Text Box 21"/>
          <p:cNvSpPr txBox="1">
            <a:spLocks noChangeArrowheads="1"/>
          </p:cNvSpPr>
          <p:nvPr/>
        </p:nvSpPr>
        <p:spPr bwMode="auto">
          <a:xfrm>
            <a:off x="1622366" y="4800600"/>
            <a:ext cx="1786066" cy="46166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Times New Roman" pitchFamily="18" charset="0"/>
              </a:rPr>
              <a:t>Maintenance</a:t>
            </a:r>
            <a:r>
              <a:rPr kumimoji="0" lang="en-US" sz="1200" b="1" i="0" u="none" strike="noStrike" kern="1200" cap="none" spc="0" normalizeH="0" noProof="0" dirty="0">
                <a:ln>
                  <a:noFill/>
                </a:ln>
                <a:solidFill>
                  <a:srgbClr val="000000"/>
                </a:solidFill>
                <a:effectLst/>
                <a:uLnTx/>
                <a:uFillTx/>
                <a:latin typeface="Arial" charset="0"/>
                <a:ea typeface="+mn-ea"/>
                <a:cs typeface="Times New Roman" pitchFamily="18" charset="0"/>
              </a:rPr>
              <a:t> </a:t>
            </a:r>
            <a:r>
              <a:rPr kumimoji="0" lang="en-US" sz="1200" b="1" i="0" u="none" strike="noStrike" kern="1200" cap="none" spc="0" normalizeH="0" baseline="0" noProof="0" dirty="0">
                <a:ln>
                  <a:noFill/>
                </a:ln>
                <a:solidFill>
                  <a:srgbClr val="000000"/>
                </a:solidFill>
                <a:effectLst/>
                <a:uLnTx/>
                <a:uFillTx/>
                <a:latin typeface="Arial" charset="0"/>
                <a:ea typeface="+mn-ea"/>
                <a:cs typeface="Times New Roman" pitchFamily="18" charset="0"/>
              </a:rPr>
              <a:t>Models/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Times New Roman" pitchFamily="18" charset="0"/>
              </a:rPr>
              <a:t>Crew Set Ratio</a:t>
            </a:r>
            <a:endParaRPr kumimoji="0" lang="en-US" sz="1000" b="1" i="1" u="none" strike="noStrike" kern="1200" cap="none" spc="0" normalizeH="0" baseline="0" noProof="0" dirty="0">
              <a:ln>
                <a:noFill/>
              </a:ln>
              <a:solidFill>
                <a:srgbClr val="000000"/>
              </a:solidFill>
              <a:effectLst/>
              <a:uLnTx/>
              <a:uFillTx/>
              <a:latin typeface="Arial" charset="0"/>
              <a:ea typeface="+mn-ea"/>
              <a:cs typeface="Times New Roman" pitchFamily="18" charset="0"/>
            </a:endParaRPr>
          </a:p>
        </p:txBody>
      </p:sp>
      <p:sp>
        <p:nvSpPr>
          <p:cNvPr id="3095" name="Text Box 34"/>
          <p:cNvSpPr txBox="1">
            <a:spLocks noChangeArrowheads="1"/>
          </p:cNvSpPr>
          <p:nvPr/>
        </p:nvSpPr>
        <p:spPr bwMode="auto">
          <a:xfrm>
            <a:off x="1141413" y="1647825"/>
            <a:ext cx="2820987" cy="519112"/>
          </a:xfrm>
          <a:prstGeom prst="rect">
            <a:avLst/>
          </a:prstGeom>
          <a:noFill/>
          <a:ln w="25400">
            <a:noFill/>
            <a:miter lim="800000"/>
            <a:headEnd/>
            <a:tailEnd/>
          </a:ln>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Staffing Standards</a:t>
            </a:r>
          </a:p>
        </p:txBody>
      </p:sp>
      <p:sp>
        <p:nvSpPr>
          <p:cNvPr id="3096" name="Text Box 35"/>
          <p:cNvSpPr txBox="1">
            <a:spLocks noChangeArrowheads="1"/>
          </p:cNvSpPr>
          <p:nvPr/>
        </p:nvSpPr>
        <p:spPr bwMode="auto">
          <a:xfrm>
            <a:off x="1625600" y="5410200"/>
            <a:ext cx="2005013" cy="39687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rPr>
              <a:t>Statistical Models</a:t>
            </a:r>
          </a:p>
        </p:txBody>
      </p:sp>
      <p:sp>
        <p:nvSpPr>
          <p:cNvPr id="3097" name="Rectangle 40"/>
          <p:cNvSpPr>
            <a:spLocks noChangeArrowheads="1"/>
          </p:cNvSpPr>
          <p:nvPr/>
        </p:nvSpPr>
        <p:spPr bwMode="auto">
          <a:xfrm>
            <a:off x="4057650" y="1524000"/>
            <a:ext cx="3267075" cy="730250"/>
          </a:xfrm>
          <a:prstGeom prst="rect">
            <a:avLst/>
          </a:prstGeom>
          <a:noFill/>
          <a:ln w="25400">
            <a:noFill/>
            <a:miter lim="800000"/>
            <a:headEnd/>
            <a:tailEnd/>
          </a:ln>
        </p:spPr>
        <p:txBody>
          <a:bodyPr>
            <a:spAutoFit/>
          </a:bodyPr>
          <a:lstStyle/>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Administration</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Utility Tasking (Afloat Working Parties)</a:t>
            </a:r>
          </a:p>
          <a:p>
            <a:pPr marL="0" marR="0" lvl="0" indent="0" algn="l" defTabSz="914400" rtl="0" eaLnBrk="1" fontAlgn="base" latinLnBrk="0" hangingPunct="1">
              <a:lnSpc>
                <a:spcPct val="100000"/>
              </a:lnSpc>
              <a:spcBef>
                <a:spcPct val="0"/>
              </a:spcBef>
              <a:spcAft>
                <a:spcPct val="0"/>
              </a:spcAft>
              <a:buClrTx/>
              <a:buSzTx/>
              <a:buFontTx/>
              <a:buChar char="•"/>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Facilities Maintenance</a:t>
            </a:r>
          </a:p>
        </p:txBody>
      </p:sp>
      <p:sp>
        <p:nvSpPr>
          <p:cNvPr id="3102" name="AutoShape 48"/>
          <p:cNvSpPr>
            <a:spLocks/>
          </p:cNvSpPr>
          <p:nvPr/>
        </p:nvSpPr>
        <p:spPr bwMode="auto">
          <a:xfrm flipH="1">
            <a:off x="3905250" y="1598295"/>
            <a:ext cx="228600" cy="640080"/>
          </a:xfrm>
          <a:prstGeom prst="rightBrace">
            <a:avLst>
              <a:gd name="adj1" fmla="val 36111"/>
              <a:gd name="adj2" fmla="val 50000"/>
            </a:avLst>
          </a:prstGeom>
          <a:noFill/>
          <a:ln w="9525">
            <a:solidFill>
              <a:schemeClr val="tx1"/>
            </a:solidFill>
            <a:round/>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2" name="Group 42"/>
          <p:cNvGrpSpPr/>
          <p:nvPr/>
        </p:nvGrpSpPr>
        <p:grpSpPr>
          <a:xfrm>
            <a:off x="704850" y="2514600"/>
            <a:ext cx="4171950" cy="1079500"/>
            <a:chOff x="120650" y="2438400"/>
            <a:chExt cx="4171950" cy="1079500"/>
          </a:xfrm>
        </p:grpSpPr>
        <p:sp>
          <p:nvSpPr>
            <p:cNvPr id="1835059" name="AutoShape 51"/>
            <p:cNvSpPr>
              <a:spLocks noChangeArrowheads="1"/>
            </p:cNvSpPr>
            <p:nvPr/>
          </p:nvSpPr>
          <p:spPr bwMode="auto">
            <a:xfrm rot="5400000">
              <a:off x="549275" y="2095500"/>
              <a:ext cx="609600" cy="1314450"/>
            </a:xfrm>
            <a:prstGeom prst="can">
              <a:avLst>
                <a:gd name="adj" fmla="val 25256"/>
              </a:avLst>
            </a:prstGeom>
            <a:gradFill rotWithShape="0">
              <a:gsLst>
                <a:gs pos="0">
                  <a:schemeClr val="accent1"/>
                </a:gs>
                <a:gs pos="50000">
                  <a:srgbClr val="FFFFFF"/>
                </a:gs>
                <a:gs pos="100000">
                  <a:schemeClr val="accent1"/>
                </a:gs>
              </a:gsLst>
              <a:lin ang="5400000" scaled="1"/>
            </a:gradFill>
            <a:ln w="9525">
              <a:solidFill>
                <a:schemeClr val="tx1"/>
              </a:solidFill>
              <a:round/>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5" name="Text Box 52"/>
            <p:cNvSpPr txBox="1">
              <a:spLocks noChangeArrowheads="1"/>
            </p:cNvSpPr>
            <p:nvPr/>
          </p:nvSpPr>
          <p:spPr bwMode="auto">
            <a:xfrm>
              <a:off x="120650" y="2524125"/>
              <a:ext cx="1270000" cy="457200"/>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Collect Data/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Build Standard</a:t>
              </a:r>
              <a:endParaRPr kumimoji="0" lang="en-US" sz="1000" b="1" i="1"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grpSp>
          <p:nvGrpSpPr>
            <p:cNvPr id="3" name="Group 41"/>
            <p:cNvGrpSpPr/>
            <p:nvPr/>
          </p:nvGrpSpPr>
          <p:grpSpPr>
            <a:xfrm>
              <a:off x="1397000" y="2438400"/>
              <a:ext cx="2895600" cy="1079500"/>
              <a:chOff x="1397000" y="2438400"/>
              <a:chExt cx="2895600" cy="1079500"/>
            </a:xfrm>
          </p:grpSpPr>
          <p:sp>
            <p:nvSpPr>
              <p:cNvPr id="1835019" name="AutoShape 11"/>
              <p:cNvSpPr>
                <a:spLocks noChangeArrowheads="1"/>
              </p:cNvSpPr>
              <p:nvPr/>
            </p:nvSpPr>
            <p:spPr bwMode="auto">
              <a:xfrm rot="5400000">
                <a:off x="2692400" y="1752600"/>
                <a:ext cx="609600" cy="1981200"/>
              </a:xfrm>
              <a:prstGeom prst="can">
                <a:avLst>
                  <a:gd name="adj" fmla="val 31492"/>
                </a:avLst>
              </a:prstGeom>
              <a:gradFill rotWithShape="0">
                <a:gsLst>
                  <a:gs pos="0">
                    <a:schemeClr val="accent1"/>
                  </a:gs>
                  <a:gs pos="50000">
                    <a:srgbClr val="FFFFFF"/>
                  </a:gs>
                  <a:gs pos="100000">
                    <a:schemeClr val="accent1"/>
                  </a:gs>
                </a:gsLst>
                <a:lin ang="5400000" scaled="1"/>
              </a:gradFill>
              <a:ln w="9525">
                <a:solidFill>
                  <a:schemeClr val="tx1"/>
                </a:solidFill>
                <a:round/>
                <a:headEnd/>
                <a:tailEnd/>
              </a:ln>
              <a:effectLst/>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1" name="Oval 12"/>
              <p:cNvSpPr>
                <a:spLocks noChangeArrowheads="1"/>
              </p:cNvSpPr>
              <p:nvPr/>
            </p:nvSpPr>
            <p:spPr bwMode="auto">
              <a:xfrm>
                <a:off x="3873500" y="2565400"/>
                <a:ext cx="76200" cy="381000"/>
              </a:xfrm>
              <a:prstGeom prst="ellipse">
                <a:avLst/>
              </a:prstGeom>
              <a:solidFill>
                <a:srgbClr val="CC0099"/>
              </a:solidFill>
              <a:ln w="9525">
                <a:solidFill>
                  <a:schemeClr val="tx1"/>
                </a:solidFill>
                <a:round/>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2" name="AutoShape 13"/>
              <p:cNvSpPr>
                <a:spLocks noChangeArrowheads="1"/>
              </p:cNvSpPr>
              <p:nvPr/>
            </p:nvSpPr>
            <p:spPr bwMode="auto">
              <a:xfrm rot="5400000">
                <a:off x="3644900" y="2870200"/>
                <a:ext cx="914400" cy="381000"/>
              </a:xfrm>
              <a:custGeom>
                <a:avLst/>
                <a:gdLst>
                  <a:gd name="T0" fmla="*/ 640334 w 21600"/>
                  <a:gd name="T1" fmla="*/ 0 h 21600"/>
                  <a:gd name="T2" fmla="*/ 640334 w 21600"/>
                  <a:gd name="T3" fmla="*/ 214454 h 21600"/>
                  <a:gd name="T4" fmla="*/ 137033 w 21600"/>
                  <a:gd name="T5" fmla="*/ 381000 h 21600"/>
                  <a:gd name="T6" fmla="*/ 914400 w 21600"/>
                  <a:gd name="T7" fmla="*/ 10722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CC0099"/>
              </a:solidFill>
              <a:ln w="25400">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6" name="Text Box 19"/>
              <p:cNvSpPr txBox="1">
                <a:spLocks noChangeArrowheads="1"/>
              </p:cNvSpPr>
              <p:nvPr/>
            </p:nvSpPr>
            <p:spPr bwMode="auto">
              <a:xfrm>
                <a:off x="2078038" y="2514600"/>
                <a:ext cx="1731962" cy="457200"/>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Standards &amp; Directed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Requirements</a:t>
                </a:r>
                <a:endParaRPr kumimoji="0" lang="en-US" sz="1000" b="1" i="1" u="none" strike="noStrike" kern="1200" cap="none" spc="0" normalizeH="0" baseline="0" noProof="0">
                  <a:ln>
                    <a:noFill/>
                  </a:ln>
                  <a:solidFill>
                    <a:srgbClr val="000000"/>
                  </a:solidFill>
                  <a:effectLst/>
                  <a:uLnTx/>
                  <a:uFillTx/>
                  <a:latin typeface="Arial" charset="0"/>
                  <a:ea typeface="+mn-ea"/>
                  <a:cs typeface="Times New Roman" pitchFamily="18" charset="0"/>
                </a:endParaRPr>
              </a:p>
            </p:txBody>
          </p:sp>
          <p:sp>
            <p:nvSpPr>
              <p:cNvPr id="3106" name="Oval 53"/>
              <p:cNvSpPr>
                <a:spLocks noChangeArrowheads="1"/>
              </p:cNvSpPr>
              <p:nvPr/>
            </p:nvSpPr>
            <p:spPr bwMode="auto">
              <a:xfrm>
                <a:off x="1397000" y="2571750"/>
                <a:ext cx="76200" cy="381000"/>
              </a:xfrm>
              <a:prstGeom prst="ellipse">
                <a:avLst/>
              </a:prstGeom>
              <a:solidFill>
                <a:srgbClr val="CC0099"/>
              </a:solidFill>
              <a:ln w="9525">
                <a:solidFill>
                  <a:schemeClr val="tx1"/>
                </a:solidFill>
                <a:round/>
                <a:headEnd/>
                <a:tailEnd/>
              </a:ln>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7" name="AutoShape 54"/>
              <p:cNvSpPr>
                <a:spLocks noChangeArrowheads="1"/>
              </p:cNvSpPr>
              <p:nvPr/>
            </p:nvSpPr>
            <p:spPr bwMode="auto">
              <a:xfrm>
                <a:off x="1454150" y="2505075"/>
                <a:ext cx="565150" cy="533400"/>
              </a:xfrm>
              <a:prstGeom prst="rightArrow">
                <a:avLst>
                  <a:gd name="adj1" fmla="val 46426"/>
                  <a:gd name="adj2" fmla="val 50298"/>
                </a:avLst>
              </a:prstGeom>
              <a:solidFill>
                <a:srgbClr val="CC0099"/>
              </a:solidFill>
              <a:ln w="9525" algn="ctr">
                <a:noFill/>
                <a:miter lim="800000"/>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grpSp>
      <p:sp>
        <p:nvSpPr>
          <p:cNvPr id="3078" name="AutoShape 5"/>
          <p:cNvSpPr>
            <a:spLocks noChangeArrowheads="1"/>
          </p:cNvSpPr>
          <p:nvPr/>
        </p:nvSpPr>
        <p:spPr bwMode="auto">
          <a:xfrm rot="5400000">
            <a:off x="2519362" y="2749550"/>
            <a:ext cx="609600" cy="2324100"/>
          </a:xfrm>
          <a:prstGeom prst="can">
            <a:avLst>
              <a:gd name="adj" fmla="val 36942"/>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79" name="Text Box 6"/>
          <p:cNvSpPr txBox="1">
            <a:spLocks noChangeArrowheads="1"/>
          </p:cNvSpPr>
          <p:nvPr/>
        </p:nvSpPr>
        <p:spPr bwMode="auto">
          <a:xfrm>
            <a:off x="1803400" y="3590925"/>
            <a:ext cx="1963737" cy="639763"/>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Apply Standards/Models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and Sum Workload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by workcenter</a:t>
            </a:r>
          </a:p>
        </p:txBody>
      </p:sp>
      <p:sp>
        <p:nvSpPr>
          <p:cNvPr id="3088" name="AutoShape 22"/>
          <p:cNvSpPr>
            <a:spLocks noChangeArrowheads="1"/>
          </p:cNvSpPr>
          <p:nvPr/>
        </p:nvSpPr>
        <p:spPr bwMode="auto">
          <a:xfrm rot="5400000">
            <a:off x="3783012" y="3721100"/>
            <a:ext cx="457200" cy="381000"/>
          </a:xfrm>
          <a:prstGeom prst="can">
            <a:avLst>
              <a:gd name="adj" fmla="val 320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89" name="AutoShape 26"/>
          <p:cNvSpPr>
            <a:spLocks noChangeArrowheads="1"/>
          </p:cNvSpPr>
          <p:nvPr/>
        </p:nvSpPr>
        <p:spPr bwMode="auto">
          <a:xfrm rot="5400000">
            <a:off x="4373562" y="3194050"/>
            <a:ext cx="609600" cy="1460500"/>
          </a:xfrm>
          <a:prstGeom prst="can">
            <a:avLst>
              <a:gd name="adj" fmla="val 31767"/>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0" name="Text Box 27"/>
          <p:cNvSpPr txBox="1">
            <a:spLocks noChangeArrowheads="1"/>
          </p:cNvSpPr>
          <p:nvPr/>
        </p:nvSpPr>
        <p:spPr bwMode="auto">
          <a:xfrm>
            <a:off x="3960812" y="3590925"/>
            <a:ext cx="1293813" cy="639763"/>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Draft Squadron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Manpower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Document</a:t>
            </a:r>
          </a:p>
        </p:txBody>
      </p:sp>
      <p:sp>
        <p:nvSpPr>
          <p:cNvPr id="3091" name="AutoShape 28"/>
          <p:cNvSpPr>
            <a:spLocks noChangeArrowheads="1"/>
          </p:cNvSpPr>
          <p:nvPr/>
        </p:nvSpPr>
        <p:spPr bwMode="auto">
          <a:xfrm rot="5400000">
            <a:off x="5243512" y="3721100"/>
            <a:ext cx="457200" cy="381000"/>
          </a:xfrm>
          <a:prstGeom prst="can">
            <a:avLst>
              <a:gd name="adj" fmla="val 195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2" name="AutoShape 29"/>
          <p:cNvSpPr>
            <a:spLocks noChangeArrowheads="1"/>
          </p:cNvSpPr>
          <p:nvPr/>
        </p:nvSpPr>
        <p:spPr bwMode="auto">
          <a:xfrm rot="5400000">
            <a:off x="5688012" y="3365500"/>
            <a:ext cx="609600" cy="1117600"/>
          </a:xfrm>
          <a:prstGeom prst="can">
            <a:avLst>
              <a:gd name="adj" fmla="val 22390"/>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3" name="Text Box 30"/>
          <p:cNvSpPr txBox="1">
            <a:spLocks noChangeArrowheads="1"/>
          </p:cNvSpPr>
          <p:nvPr/>
        </p:nvSpPr>
        <p:spPr bwMode="auto">
          <a:xfrm>
            <a:off x="5386387" y="3730625"/>
            <a:ext cx="1109663" cy="38417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Reclama/</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Adjudication</a:t>
            </a:r>
          </a:p>
        </p:txBody>
      </p:sp>
      <p:sp>
        <p:nvSpPr>
          <p:cNvPr id="3094" name="AutoShape 31"/>
          <p:cNvSpPr>
            <a:spLocks noChangeArrowheads="1"/>
          </p:cNvSpPr>
          <p:nvPr/>
        </p:nvSpPr>
        <p:spPr bwMode="auto">
          <a:xfrm rot="5400000">
            <a:off x="6400800" y="3721100"/>
            <a:ext cx="457200" cy="381000"/>
          </a:xfrm>
          <a:prstGeom prst="can">
            <a:avLst>
              <a:gd name="adj" fmla="val 195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8" name="AutoShape 57"/>
          <p:cNvSpPr>
            <a:spLocks noChangeArrowheads="1"/>
          </p:cNvSpPr>
          <p:nvPr/>
        </p:nvSpPr>
        <p:spPr bwMode="auto">
          <a:xfrm rot="5400000">
            <a:off x="6754812" y="3403600"/>
            <a:ext cx="609600" cy="1041400"/>
          </a:xfrm>
          <a:prstGeom prst="can">
            <a:avLst>
              <a:gd name="adj" fmla="val 26558"/>
            </a:avLst>
          </a:prstGeom>
          <a:gradFill rotWithShape="0">
            <a:gsLst>
              <a:gs pos="0">
                <a:srgbClr val="DDDDDD"/>
              </a:gs>
              <a:gs pos="50000">
                <a:srgbClr val="FFFFFF"/>
              </a:gs>
              <a:gs pos="100000">
                <a:srgbClr val="DDDDDD"/>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09" name="Text Box 58"/>
          <p:cNvSpPr txBox="1">
            <a:spLocks noChangeArrowheads="1"/>
          </p:cNvSpPr>
          <p:nvPr/>
        </p:nvSpPr>
        <p:spPr bwMode="auto">
          <a:xfrm>
            <a:off x="6538912" y="3657600"/>
            <a:ext cx="938213" cy="53022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Final</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Manpower</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a:ln>
                  <a:noFill/>
                </a:ln>
                <a:solidFill>
                  <a:srgbClr val="000000"/>
                </a:solidFill>
                <a:effectLst/>
                <a:uLnTx/>
                <a:uFillTx/>
                <a:latin typeface="Arial" charset="0"/>
                <a:ea typeface="+mn-ea"/>
                <a:cs typeface="Times New Roman" pitchFamily="18" charset="0"/>
              </a:rPr>
              <a:t>Document</a:t>
            </a:r>
          </a:p>
        </p:txBody>
      </p:sp>
      <p:sp>
        <p:nvSpPr>
          <p:cNvPr id="3110" name="AutoShape 59"/>
          <p:cNvSpPr>
            <a:spLocks noChangeArrowheads="1"/>
          </p:cNvSpPr>
          <p:nvPr/>
        </p:nvSpPr>
        <p:spPr bwMode="auto">
          <a:xfrm rot="5400000">
            <a:off x="7424737" y="3733800"/>
            <a:ext cx="457200" cy="381000"/>
          </a:xfrm>
          <a:prstGeom prst="can">
            <a:avLst>
              <a:gd name="adj" fmla="val 19583"/>
            </a:avLst>
          </a:prstGeom>
          <a:gradFill rotWithShape="1">
            <a:gsLst>
              <a:gs pos="0">
                <a:srgbClr val="CC0099"/>
              </a:gs>
              <a:gs pos="100000">
                <a:srgbClr val="3399FF"/>
              </a:gs>
            </a:gsLst>
            <a:lin ang="0" scaled="1"/>
          </a:gradFill>
          <a:ln w="9525">
            <a:no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nvGrpSpPr>
          <p:cNvPr id="4" name="Group 44"/>
          <p:cNvGrpSpPr/>
          <p:nvPr/>
        </p:nvGrpSpPr>
        <p:grpSpPr>
          <a:xfrm>
            <a:off x="4908550" y="4235450"/>
            <a:ext cx="977900" cy="2012950"/>
            <a:chOff x="4584700" y="4159250"/>
            <a:chExt cx="977900" cy="2012950"/>
          </a:xfrm>
        </p:grpSpPr>
        <p:grpSp>
          <p:nvGrpSpPr>
            <p:cNvPr id="5" name="Group 43"/>
            <p:cNvGrpSpPr/>
            <p:nvPr/>
          </p:nvGrpSpPr>
          <p:grpSpPr>
            <a:xfrm>
              <a:off x="4584700" y="4159250"/>
              <a:ext cx="977900" cy="2012950"/>
              <a:chOff x="3629025" y="4133850"/>
              <a:chExt cx="977900" cy="2012950"/>
            </a:xfrm>
          </p:grpSpPr>
          <p:sp>
            <p:nvSpPr>
              <p:cNvPr id="3098" name="AutoShape 44"/>
              <p:cNvSpPr>
                <a:spLocks noChangeArrowheads="1"/>
              </p:cNvSpPr>
              <p:nvPr/>
            </p:nvSpPr>
            <p:spPr bwMode="auto">
              <a:xfrm rot="10800000" flipV="1">
                <a:off x="3657600" y="4660900"/>
                <a:ext cx="914400" cy="1485900"/>
              </a:xfrm>
              <a:prstGeom prst="can">
                <a:avLst>
                  <a:gd name="adj" fmla="val 21351"/>
                </a:avLst>
              </a:prstGeom>
              <a:gradFill rotWithShape="0">
                <a:gsLst>
                  <a:gs pos="0">
                    <a:srgbClr val="CCFFCC"/>
                  </a:gs>
                  <a:gs pos="50000">
                    <a:srgbClr val="FFFFFF"/>
                  </a:gs>
                  <a:gs pos="100000">
                    <a:srgbClr val="CCFFCC"/>
                  </a:gs>
                </a:gsLst>
                <a:lin ang="5400000" scaled="1"/>
              </a:gra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099" name="Text Box 45"/>
              <p:cNvSpPr txBox="1">
                <a:spLocks noChangeArrowheads="1"/>
              </p:cNvSpPr>
              <p:nvPr/>
            </p:nvSpPr>
            <p:spPr bwMode="auto">
              <a:xfrm>
                <a:off x="3629025" y="4940300"/>
                <a:ext cx="977900" cy="700088"/>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Onsite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Validation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r>
                  <a:rPr kumimoji="0" lang="en-US" sz="1200" b="0" i="1"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If Required</a:t>
                </a: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rPr>
                  <a:t>)</a:t>
                </a:r>
              </a:p>
            </p:txBody>
          </p:sp>
          <p:sp>
            <p:nvSpPr>
              <p:cNvPr id="3101" name="AutoShape 47"/>
              <p:cNvSpPr>
                <a:spLocks noChangeArrowheads="1"/>
              </p:cNvSpPr>
              <p:nvPr/>
            </p:nvSpPr>
            <p:spPr bwMode="auto">
              <a:xfrm flipV="1">
                <a:off x="3746500" y="4133850"/>
                <a:ext cx="762000" cy="609600"/>
              </a:xfrm>
              <a:prstGeom prst="downArrow">
                <a:avLst>
                  <a:gd name="adj1" fmla="val 50000"/>
                  <a:gd name="adj2" fmla="val 41667"/>
                </a:avLst>
              </a:prstGeom>
              <a:solidFill>
                <a:schemeClr val="accent1"/>
              </a:solidFill>
              <a:ln w="9525">
                <a:noFill/>
                <a:miter lim="800000"/>
                <a:headEnd/>
                <a:tailEnd/>
              </a:ln>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sp>
          <p:nvSpPr>
            <p:cNvPr id="3100" name="Oval 46"/>
            <p:cNvSpPr>
              <a:spLocks noChangeArrowheads="1"/>
            </p:cNvSpPr>
            <p:nvPr/>
          </p:nvSpPr>
          <p:spPr bwMode="auto">
            <a:xfrm rot="16200000" flipV="1">
              <a:off x="5038725" y="4495800"/>
              <a:ext cx="76200" cy="571500"/>
            </a:xfrm>
            <a:prstGeom prst="ellipse">
              <a:avLst/>
            </a:prstGeom>
            <a:solidFill>
              <a:schemeClr val="accent1"/>
            </a:solidFill>
            <a:ln w="9525">
              <a:solidFill>
                <a:schemeClr val="tx1"/>
              </a:solidFill>
              <a:round/>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grpSp>
      <p:sp>
        <p:nvSpPr>
          <p:cNvPr id="3111" name="AutoShape 32"/>
          <p:cNvSpPr>
            <a:spLocks noChangeArrowheads="1"/>
          </p:cNvSpPr>
          <p:nvPr/>
        </p:nvSpPr>
        <p:spPr bwMode="auto">
          <a:xfrm>
            <a:off x="7569200" y="3463925"/>
            <a:ext cx="1041400" cy="914400"/>
          </a:xfrm>
          <a:prstGeom prst="rightArrow">
            <a:avLst>
              <a:gd name="adj1" fmla="val 50000"/>
              <a:gd name="adj2" fmla="val 42708"/>
            </a:avLst>
          </a:prstGeom>
          <a:gradFill rotWithShape="1">
            <a:gsLst>
              <a:gs pos="0">
                <a:srgbClr val="CC0099"/>
              </a:gs>
              <a:gs pos="100000">
                <a:srgbClr val="3399FF"/>
              </a:gs>
            </a:gsLst>
            <a:lin ang="5400000" scaled="1"/>
          </a:gradFill>
          <a:ln w="9525" algn="ctr">
            <a:noFill/>
            <a:miter lim="800000"/>
            <a:headEnd/>
            <a:tailEnd/>
          </a:ln>
        </p:spPr>
        <p:txBody>
          <a:bodyPr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3112" name="Text Box 33"/>
          <p:cNvSpPr txBox="1">
            <a:spLocks noChangeArrowheads="1"/>
          </p:cNvSpPr>
          <p:nvPr/>
        </p:nvSpPr>
        <p:spPr bwMode="auto">
          <a:xfrm>
            <a:off x="7529512" y="3730625"/>
            <a:ext cx="700088" cy="384175"/>
          </a:xfrm>
          <a:prstGeom prst="rect">
            <a:avLst/>
          </a:prstGeom>
          <a:noFill/>
          <a:ln w="25400">
            <a:noFill/>
            <a:miter lim="800000"/>
            <a:headEnd/>
            <a:tailEnd/>
          </a:ln>
        </p:spPr>
        <p:txBody>
          <a:bodyPr wrap="none">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Times New Roman" pitchFamily="18" charset="0"/>
              </a:rPr>
              <a:t>Update</a:t>
            </a:r>
          </a:p>
          <a:p>
            <a:pPr marL="0" marR="0" lvl="0" indent="0" algn="ctr" defTabSz="914400" rtl="0" eaLnBrk="1" fontAlgn="base" latinLnBrk="0" hangingPunct="1">
              <a:lnSpc>
                <a:spcPct val="80000"/>
              </a:lnSpc>
              <a:spcBef>
                <a:spcPct val="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charset="0"/>
                <a:ea typeface="+mn-ea"/>
                <a:cs typeface="Times New Roman" pitchFamily="18" charset="0"/>
              </a:rPr>
              <a:t>AMD</a:t>
            </a:r>
          </a:p>
        </p:txBody>
      </p:sp>
    </p:spTree>
    <p:extLst>
      <p:ext uri="{BB962C8B-B14F-4D97-AF65-F5344CB8AC3E}">
        <p14:creationId xmlns:p14="http://schemas.microsoft.com/office/powerpoint/2010/main" val="30220606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itle 1"/>
          <p:cNvSpPr>
            <a:spLocks noGrp="1"/>
          </p:cNvSpPr>
          <p:nvPr>
            <p:ph type="title"/>
          </p:nvPr>
        </p:nvSpPr>
        <p:spPr>
          <a:xfrm>
            <a:off x="1143000" y="76200"/>
            <a:ext cx="8001000" cy="1143000"/>
          </a:xfrm>
        </p:spPr>
        <p:txBody>
          <a:bodyPr/>
          <a:lstStyle/>
          <a:p>
            <a:r>
              <a:rPr lang="en-US" altLang="en-US" sz="3200" dirty="0"/>
              <a:t>Staffing Standards</a:t>
            </a:r>
          </a:p>
        </p:txBody>
      </p:sp>
      <p:sp>
        <p:nvSpPr>
          <p:cNvPr id="138244" name="Content Placeholder 3"/>
          <p:cNvSpPr>
            <a:spLocks noGrp="1"/>
          </p:cNvSpPr>
          <p:nvPr>
            <p:ph sz="half" idx="1"/>
          </p:nvPr>
        </p:nvSpPr>
        <p:spPr>
          <a:xfrm>
            <a:off x="304800" y="1295400"/>
            <a:ext cx="8839200" cy="4419600"/>
          </a:xfrm>
        </p:spPr>
        <p:txBody>
          <a:bodyPr/>
          <a:lstStyle/>
          <a:p>
            <a:pPr>
              <a:buFont typeface="Arial" charset="0"/>
              <a:buChar char="•"/>
            </a:pPr>
            <a:r>
              <a:rPr lang="en-US" altLang="en-US" sz="2800" dirty="0"/>
              <a:t>Staffing Standards are either Directed or Engineered</a:t>
            </a:r>
          </a:p>
          <a:p>
            <a:pPr>
              <a:buFont typeface="Arial" charset="0"/>
              <a:buChar char="•"/>
            </a:pPr>
            <a:endParaRPr lang="en-US" altLang="en-US" sz="1000" dirty="0"/>
          </a:p>
          <a:p>
            <a:pPr lvl="1"/>
            <a:r>
              <a:rPr lang="en-US" altLang="en-US" sz="2600" b="1" dirty="0"/>
              <a:t>Directed</a:t>
            </a:r>
            <a:r>
              <a:rPr lang="en-US" altLang="en-US" sz="2600" dirty="0"/>
              <a:t>: A requirement specified by instruction/policy (CMC, DAPA, etc.) not otherwise tied to any countable item/event factor.</a:t>
            </a:r>
          </a:p>
          <a:p>
            <a:pPr lvl="1"/>
            <a:endParaRPr lang="en-US" altLang="en-US" sz="1000" dirty="0"/>
          </a:p>
          <a:p>
            <a:pPr lvl="1"/>
            <a:r>
              <a:rPr lang="en-US" altLang="en-US" sz="2600" b="1" dirty="0"/>
              <a:t>Engineered</a:t>
            </a:r>
            <a:r>
              <a:rPr lang="en-US" altLang="en-US" sz="2600" dirty="0"/>
              <a:t>: A relationship between man-hours and a specified set of tasks, written as an equation with at least one countable item/event factor and includes an optimized distribution of both quantity and quality manpower (YN, PS, etc.).</a:t>
            </a:r>
          </a:p>
        </p:txBody>
      </p:sp>
    </p:spTree>
    <p:extLst>
      <p:ext uri="{BB962C8B-B14F-4D97-AF65-F5344CB8AC3E}">
        <p14:creationId xmlns:p14="http://schemas.microsoft.com/office/powerpoint/2010/main" val="7253413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1143000" y="76200"/>
            <a:ext cx="8001000" cy="1143000"/>
          </a:xfrm>
        </p:spPr>
        <p:txBody>
          <a:bodyPr/>
          <a:lstStyle/>
          <a:p>
            <a:r>
              <a:rPr lang="en-US" altLang="en-US" sz="3200" dirty="0"/>
              <a:t>Engineered Staffing Standard</a:t>
            </a:r>
          </a:p>
        </p:txBody>
      </p:sp>
      <p:sp>
        <p:nvSpPr>
          <p:cNvPr id="139268" name="Content Placeholder 3"/>
          <p:cNvSpPr>
            <a:spLocks noGrp="1"/>
          </p:cNvSpPr>
          <p:nvPr>
            <p:ph sz="half" idx="1"/>
          </p:nvPr>
        </p:nvSpPr>
        <p:spPr>
          <a:xfrm>
            <a:off x="609600" y="1447800"/>
            <a:ext cx="7696201" cy="5410200"/>
          </a:xfrm>
        </p:spPr>
        <p:txBody>
          <a:bodyPr/>
          <a:lstStyle/>
          <a:p>
            <a:pPr algn="ctr">
              <a:lnSpc>
                <a:spcPct val="80000"/>
              </a:lnSpc>
              <a:buFontTx/>
              <a:buNone/>
            </a:pPr>
            <a:r>
              <a:rPr lang="en-US" altLang="en-US" sz="2800" dirty="0"/>
              <a:t> Number of Personnel Assigned Example</a:t>
            </a:r>
          </a:p>
          <a:p>
            <a:pPr algn="ctr">
              <a:lnSpc>
                <a:spcPct val="80000"/>
              </a:lnSpc>
              <a:buFontTx/>
              <a:buNone/>
            </a:pPr>
            <a:endParaRPr lang="en-US" altLang="en-US" sz="2400" dirty="0"/>
          </a:p>
          <a:p>
            <a:pPr algn="ctr">
              <a:lnSpc>
                <a:spcPct val="80000"/>
              </a:lnSpc>
              <a:buFontTx/>
              <a:buNone/>
            </a:pPr>
            <a:endParaRPr lang="en-US" altLang="en-US" sz="2400" dirty="0"/>
          </a:p>
          <a:p>
            <a:pPr algn="ctr">
              <a:lnSpc>
                <a:spcPct val="80000"/>
              </a:lnSpc>
              <a:buFontTx/>
              <a:buNone/>
            </a:pPr>
            <a:r>
              <a:rPr lang="en-US" altLang="en-US" sz="2800" dirty="0"/>
              <a:t>Yeoman Calculation</a:t>
            </a:r>
          </a:p>
          <a:p>
            <a:pPr algn="ctr">
              <a:lnSpc>
                <a:spcPct val="80000"/>
              </a:lnSpc>
              <a:buFontTx/>
              <a:buNone/>
            </a:pPr>
            <a:endParaRPr lang="en-US" altLang="en-US" sz="2800" dirty="0"/>
          </a:p>
          <a:p>
            <a:pPr algn="ctr">
              <a:lnSpc>
                <a:spcPct val="80000"/>
              </a:lnSpc>
              <a:buFontTx/>
              <a:buNone/>
            </a:pPr>
            <a:r>
              <a:rPr lang="en-US" altLang="en-US" u="sng" dirty="0"/>
              <a:t>_(.7290) (X)_</a:t>
            </a:r>
            <a:endParaRPr lang="en-US" altLang="en-US" b="1" u="sng" dirty="0"/>
          </a:p>
          <a:p>
            <a:pPr>
              <a:lnSpc>
                <a:spcPct val="80000"/>
              </a:lnSpc>
              <a:buFontTx/>
              <a:buNone/>
            </a:pPr>
            <a:r>
              <a:rPr lang="en-US" altLang="en-US" b="1" dirty="0"/>
              <a:t> 		           Productive Availability Factor (PAF) </a:t>
            </a:r>
            <a:endParaRPr lang="en-US" altLang="en-US" sz="1800" b="1" dirty="0"/>
          </a:p>
          <a:p>
            <a:pPr>
              <a:lnSpc>
                <a:spcPct val="80000"/>
              </a:lnSpc>
              <a:buFontTx/>
              <a:buNone/>
            </a:pPr>
            <a:endParaRPr lang="en-US" altLang="en-US" sz="1800" dirty="0"/>
          </a:p>
          <a:p>
            <a:pPr>
              <a:lnSpc>
                <a:spcPct val="80000"/>
              </a:lnSpc>
              <a:buFontTx/>
              <a:buNone/>
            </a:pPr>
            <a:endParaRPr lang="en-US" altLang="en-US" sz="1800" dirty="0"/>
          </a:p>
          <a:p>
            <a:pPr>
              <a:lnSpc>
                <a:spcPct val="80000"/>
              </a:lnSpc>
              <a:buFontTx/>
              <a:buNone/>
            </a:pPr>
            <a:r>
              <a:rPr lang="en-US" altLang="en-US" sz="1800" dirty="0"/>
              <a:t>X = Total Officer/Enlisted Requirements</a:t>
            </a:r>
          </a:p>
          <a:p>
            <a:pPr>
              <a:lnSpc>
                <a:spcPct val="80000"/>
              </a:lnSpc>
              <a:buFontTx/>
              <a:buNone/>
            </a:pPr>
            <a:r>
              <a:rPr lang="en-US" altLang="en-US" sz="1800" dirty="0"/>
              <a:t>X = 236 </a:t>
            </a:r>
          </a:p>
          <a:p>
            <a:pPr>
              <a:lnSpc>
                <a:spcPct val="80000"/>
              </a:lnSpc>
              <a:buFontTx/>
              <a:buNone/>
            </a:pPr>
            <a:endParaRPr lang="en-US" altLang="en-US" sz="1800" dirty="0"/>
          </a:p>
          <a:p>
            <a:pPr>
              <a:lnSpc>
                <a:spcPct val="80000"/>
              </a:lnSpc>
              <a:buFontTx/>
              <a:buNone/>
            </a:pPr>
            <a:endParaRPr lang="en-US" altLang="en-US" sz="1800" dirty="0"/>
          </a:p>
          <a:p>
            <a:pPr>
              <a:lnSpc>
                <a:spcPct val="80000"/>
              </a:lnSpc>
              <a:buFontTx/>
              <a:buNone/>
            </a:pPr>
            <a:r>
              <a:rPr lang="en-US" altLang="en-US" dirty="0"/>
              <a:t>172.044 divided by 67 (PAF) = 2.56 = </a:t>
            </a:r>
            <a:r>
              <a:rPr lang="en-US" altLang="en-US" b="1" dirty="0"/>
              <a:t>3 requirements</a:t>
            </a:r>
            <a:endParaRPr lang="en-US" altLang="en-US" sz="2800" b="1" u="sng" dirty="0"/>
          </a:p>
          <a:p>
            <a:pPr>
              <a:buFont typeface="Arial" charset="0"/>
              <a:buChar char="•"/>
            </a:pPr>
            <a:endParaRPr lang="en-US" altLang="en-US" sz="1600" dirty="0"/>
          </a:p>
        </p:txBody>
      </p:sp>
    </p:spTree>
    <p:extLst>
      <p:ext uri="{BB962C8B-B14F-4D97-AF65-F5344CB8AC3E}">
        <p14:creationId xmlns:p14="http://schemas.microsoft.com/office/powerpoint/2010/main" val="1574101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Title 1"/>
          <p:cNvSpPr>
            <a:spLocks noGrp="1"/>
          </p:cNvSpPr>
          <p:nvPr>
            <p:ph type="title"/>
          </p:nvPr>
        </p:nvSpPr>
        <p:spPr>
          <a:xfrm>
            <a:off x="1143000" y="76200"/>
            <a:ext cx="8001000" cy="1143000"/>
          </a:xfrm>
        </p:spPr>
        <p:txBody>
          <a:bodyPr/>
          <a:lstStyle/>
          <a:p>
            <a:r>
              <a:rPr lang="en-US" altLang="en-US" sz="3200" dirty="0"/>
              <a:t>Staffing Standards</a:t>
            </a:r>
          </a:p>
        </p:txBody>
      </p:sp>
      <p:sp>
        <p:nvSpPr>
          <p:cNvPr id="140291" name="Content Placeholder 2"/>
          <p:cNvSpPr>
            <a:spLocks noGrp="1"/>
          </p:cNvSpPr>
          <p:nvPr>
            <p:ph sz="half" idx="1"/>
          </p:nvPr>
        </p:nvSpPr>
        <p:spPr>
          <a:xfrm>
            <a:off x="762000" y="1524000"/>
            <a:ext cx="3733800" cy="4114800"/>
          </a:xfrm>
        </p:spPr>
        <p:txBody>
          <a:bodyPr/>
          <a:lstStyle/>
          <a:p>
            <a:pPr>
              <a:lnSpc>
                <a:spcPct val="90000"/>
              </a:lnSpc>
              <a:buFontTx/>
              <a:buNone/>
            </a:pPr>
            <a:r>
              <a:rPr lang="en-US" altLang="en-US" sz="2400" dirty="0"/>
              <a:t>* CMDCM</a:t>
            </a:r>
          </a:p>
          <a:p>
            <a:pPr>
              <a:lnSpc>
                <a:spcPct val="90000"/>
              </a:lnSpc>
              <a:buFontTx/>
              <a:buNone/>
            </a:pPr>
            <a:r>
              <a:rPr lang="en-US" altLang="en-US" sz="2400" dirty="0"/>
              <a:t>* CCC</a:t>
            </a:r>
          </a:p>
          <a:p>
            <a:pPr>
              <a:lnSpc>
                <a:spcPct val="90000"/>
              </a:lnSpc>
              <a:buFontTx/>
              <a:buNone/>
            </a:pPr>
            <a:r>
              <a:rPr lang="en-US" altLang="en-US" sz="2400" dirty="0"/>
              <a:t>* DAPA</a:t>
            </a:r>
          </a:p>
          <a:p>
            <a:pPr>
              <a:lnSpc>
                <a:spcPct val="90000"/>
              </a:lnSpc>
              <a:buFontTx/>
              <a:buNone/>
            </a:pPr>
            <a:r>
              <a:rPr lang="en-US" altLang="en-US" sz="2400" dirty="0"/>
              <a:t>* SAFETY PO</a:t>
            </a:r>
          </a:p>
          <a:p>
            <a:pPr>
              <a:lnSpc>
                <a:spcPct val="90000"/>
              </a:lnSpc>
              <a:buFontTx/>
              <a:buNone/>
            </a:pPr>
            <a:r>
              <a:rPr lang="en-US" altLang="en-US" sz="2400" dirty="0"/>
              <a:t>* MC MCPO/CPO/FDC</a:t>
            </a:r>
          </a:p>
          <a:p>
            <a:pPr>
              <a:lnSpc>
                <a:spcPct val="90000"/>
              </a:lnSpc>
              <a:buFontTx/>
              <a:buNone/>
            </a:pPr>
            <a:r>
              <a:rPr lang="en-US" altLang="en-US" sz="2400" dirty="0"/>
              <a:t>MC CLERKS</a:t>
            </a:r>
          </a:p>
          <a:p>
            <a:pPr>
              <a:lnSpc>
                <a:spcPct val="90000"/>
              </a:lnSpc>
              <a:buFontTx/>
              <a:buNone/>
            </a:pPr>
            <a:r>
              <a:rPr lang="en-US" altLang="en-US" sz="2400" dirty="0"/>
              <a:t>MAINT ADMIN</a:t>
            </a:r>
          </a:p>
          <a:p>
            <a:pPr>
              <a:lnSpc>
                <a:spcPct val="90000"/>
              </a:lnSpc>
              <a:buFontTx/>
              <a:buNone/>
            </a:pPr>
            <a:r>
              <a:rPr lang="en-US" altLang="en-US" sz="2400" dirty="0"/>
              <a:t>* DATA ANALYSTS</a:t>
            </a:r>
          </a:p>
          <a:p>
            <a:pPr>
              <a:lnSpc>
                <a:spcPct val="90000"/>
              </a:lnSpc>
              <a:buFontTx/>
              <a:buNone/>
            </a:pPr>
            <a:r>
              <a:rPr lang="en-US" altLang="en-US" sz="2400" dirty="0"/>
              <a:t>* DIV CPO</a:t>
            </a:r>
          </a:p>
          <a:p>
            <a:pPr>
              <a:lnSpc>
                <a:spcPct val="90000"/>
              </a:lnSpc>
              <a:buFontTx/>
              <a:buNone/>
            </a:pPr>
            <a:endParaRPr lang="en-US" altLang="en-US" sz="2400" dirty="0"/>
          </a:p>
        </p:txBody>
      </p:sp>
      <p:sp>
        <p:nvSpPr>
          <p:cNvPr id="140292" name="Content Placeholder 3"/>
          <p:cNvSpPr>
            <a:spLocks noGrp="1"/>
          </p:cNvSpPr>
          <p:nvPr>
            <p:ph sz="half" idx="2"/>
          </p:nvPr>
        </p:nvSpPr>
        <p:spPr>
          <a:xfrm>
            <a:off x="4800600" y="1524000"/>
            <a:ext cx="3962400" cy="4114800"/>
          </a:xfrm>
        </p:spPr>
        <p:txBody>
          <a:bodyPr/>
          <a:lstStyle/>
          <a:p>
            <a:pPr>
              <a:lnSpc>
                <a:spcPct val="80000"/>
              </a:lnSpc>
              <a:buFontTx/>
              <a:buNone/>
            </a:pPr>
            <a:r>
              <a:rPr lang="en-US" altLang="en-US" sz="2400" dirty="0"/>
              <a:t>* HAZMAT </a:t>
            </a:r>
          </a:p>
          <a:p>
            <a:pPr>
              <a:lnSpc>
                <a:spcPct val="80000"/>
              </a:lnSpc>
              <a:buFontTx/>
              <a:buNone/>
            </a:pPr>
            <a:r>
              <a:rPr lang="en-US" altLang="en-US" sz="2400" dirty="0"/>
              <a:t>TOOL ROOM / IMRL PO</a:t>
            </a:r>
          </a:p>
          <a:p>
            <a:pPr>
              <a:lnSpc>
                <a:spcPct val="80000"/>
              </a:lnSpc>
              <a:buFontTx/>
              <a:buNone/>
            </a:pPr>
            <a:r>
              <a:rPr lang="en-US" altLang="en-US" sz="2400" dirty="0"/>
              <a:t>* PHASE SUPERVISOR</a:t>
            </a:r>
          </a:p>
          <a:p>
            <a:pPr>
              <a:lnSpc>
                <a:spcPct val="80000"/>
              </a:lnSpc>
              <a:buFontTx/>
              <a:buNone/>
            </a:pPr>
            <a:r>
              <a:rPr lang="en-US" altLang="en-US" sz="2400" dirty="0"/>
              <a:t>TROUBLESHOOTERS</a:t>
            </a:r>
          </a:p>
          <a:p>
            <a:pPr>
              <a:lnSpc>
                <a:spcPct val="80000"/>
              </a:lnSpc>
              <a:buFontTx/>
              <a:buNone/>
            </a:pPr>
            <a:r>
              <a:rPr lang="en-US" altLang="en-US" sz="2400" dirty="0"/>
              <a:t>TRAINING CLERKS</a:t>
            </a:r>
          </a:p>
          <a:p>
            <a:pPr>
              <a:lnSpc>
                <a:spcPct val="80000"/>
              </a:lnSpc>
              <a:buFontTx/>
              <a:buNone/>
            </a:pPr>
            <a:r>
              <a:rPr lang="en-US" altLang="en-US" sz="2400" dirty="0"/>
              <a:t>* QAR</a:t>
            </a:r>
          </a:p>
          <a:p>
            <a:pPr>
              <a:lnSpc>
                <a:spcPct val="80000"/>
              </a:lnSpc>
              <a:buFontTx/>
              <a:buNone/>
            </a:pPr>
            <a:r>
              <a:rPr lang="en-US" altLang="en-US" sz="2400" dirty="0"/>
              <a:t>* TECH PUB LIBRARIAN</a:t>
            </a:r>
          </a:p>
          <a:p>
            <a:pPr>
              <a:lnSpc>
                <a:spcPct val="90000"/>
              </a:lnSpc>
              <a:buFontTx/>
              <a:buNone/>
            </a:pPr>
            <a:r>
              <a:rPr lang="en-US" altLang="en-US" sz="2400" dirty="0"/>
              <a:t>YN/PS</a:t>
            </a:r>
          </a:p>
          <a:p>
            <a:pPr>
              <a:lnSpc>
                <a:spcPct val="90000"/>
              </a:lnSpc>
              <a:buFontTx/>
              <a:buNone/>
            </a:pPr>
            <a:r>
              <a:rPr lang="en-US" altLang="en-US" sz="2400" dirty="0"/>
              <a:t>OPS CLERK</a:t>
            </a:r>
          </a:p>
          <a:p>
            <a:pPr algn="r">
              <a:lnSpc>
                <a:spcPct val="80000"/>
              </a:lnSpc>
              <a:buFontTx/>
              <a:buNone/>
            </a:pPr>
            <a:endParaRPr lang="en-US" altLang="en-US" sz="2400" dirty="0"/>
          </a:p>
          <a:p>
            <a:pPr algn="r">
              <a:lnSpc>
                <a:spcPct val="80000"/>
              </a:lnSpc>
              <a:buFontTx/>
              <a:buNone/>
            </a:pPr>
            <a:r>
              <a:rPr lang="en-US" altLang="en-US" sz="2400" dirty="0"/>
              <a:t>*</a:t>
            </a:r>
            <a:r>
              <a:rPr lang="en-US" altLang="en-US" sz="1600" dirty="0"/>
              <a:t>Directed Staffing Standard</a:t>
            </a:r>
            <a:endParaRPr lang="en-US" altLang="en-US" sz="2400" dirty="0"/>
          </a:p>
        </p:txBody>
      </p:sp>
    </p:spTree>
    <p:extLst>
      <p:ext uri="{BB962C8B-B14F-4D97-AF65-F5344CB8AC3E}">
        <p14:creationId xmlns:p14="http://schemas.microsoft.com/office/powerpoint/2010/main" val="1191702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Content Placeholder 2"/>
          <p:cNvSpPr>
            <a:spLocks noGrp="1"/>
          </p:cNvSpPr>
          <p:nvPr>
            <p:ph idx="1"/>
          </p:nvPr>
        </p:nvSpPr>
        <p:spPr>
          <a:xfrm>
            <a:off x="5029200" y="3886200"/>
            <a:ext cx="3962400" cy="1371600"/>
          </a:xfrm>
          <a:prstGeom prst="rect">
            <a:avLst/>
          </a:prstGeom>
          <a:noFill/>
          <a:scene3d>
            <a:camera prst="orthographicFront"/>
            <a:lightRig rig="threePt" dir="t"/>
          </a:scene3d>
          <a:sp3d>
            <a:bevelT/>
          </a:sp3d>
        </p:spPr>
        <p:txBody>
          <a:bodyPr/>
          <a:lstStyle/>
          <a:p>
            <a:pPr marL="0" indent="0" algn="ctr" eaLnBrk="1" hangingPunct="1">
              <a:lnSpc>
                <a:spcPts val="3000"/>
              </a:lnSpc>
              <a:spcBef>
                <a:spcPct val="0"/>
              </a:spcBef>
              <a:buNone/>
            </a:pPr>
            <a:r>
              <a:rPr lang="en-US" sz="3000" i="1" u="sng" dirty="0"/>
              <a:t>Vision</a:t>
            </a:r>
          </a:p>
          <a:p>
            <a:pPr marL="0" indent="0" algn="r" eaLnBrk="1" hangingPunct="1">
              <a:lnSpc>
                <a:spcPts val="3000"/>
              </a:lnSpc>
              <a:spcBef>
                <a:spcPct val="0"/>
              </a:spcBef>
              <a:buNone/>
            </a:pPr>
            <a:r>
              <a:rPr lang="en-US" sz="3000" i="1" dirty="0"/>
              <a:t>…we lead the Navy in manpower solutions…</a:t>
            </a:r>
          </a:p>
        </p:txBody>
      </p:sp>
      <p:sp>
        <p:nvSpPr>
          <p:cNvPr id="7176" name="Rectangle 14"/>
          <p:cNvSpPr>
            <a:spLocks noChangeArrowheads="1"/>
          </p:cNvSpPr>
          <p:nvPr/>
        </p:nvSpPr>
        <p:spPr bwMode="auto">
          <a:xfrm>
            <a:off x="152399" y="6248400"/>
            <a:ext cx="8839201" cy="338554"/>
          </a:xfrm>
          <a:prstGeom prst="rect">
            <a:avLst/>
          </a:prstGeom>
          <a:solidFill>
            <a:srgbClr val="000066"/>
          </a:solidFill>
          <a:ln w="9525">
            <a:noFill/>
            <a:miter lim="800000"/>
            <a:headEnd/>
            <a:tailEnd/>
          </a:ln>
          <a:scene3d>
            <a:camera prst="orthographicFront"/>
            <a:lightRig rig="threePt" dir="t"/>
          </a:scene3d>
          <a:sp3d>
            <a:bevelT/>
          </a:sp3d>
        </p:spPr>
        <p:txBody>
          <a:bodyPr wrap="square">
            <a:spAutoFit/>
          </a:bodyPr>
          <a:lstStyle/>
          <a:p>
            <a:pPr marL="0" lvl="1" algn="ctr">
              <a:spcBef>
                <a:spcPct val="50000"/>
              </a:spcBef>
            </a:pPr>
            <a:r>
              <a:rPr lang="en-US" sz="1600" i="1" dirty="0">
                <a:solidFill>
                  <a:srgbClr val="FFFFFF"/>
                </a:solidFill>
                <a:latin typeface="Arial" panose="020B0604020202020204" pitchFamily="34" charset="0"/>
                <a:cs typeface="Arial" panose="020B0604020202020204" pitchFamily="34" charset="0"/>
              </a:rPr>
              <a:t>Adding value by defining Navy’s work and creating accurate manpower demand signals for FIT</a:t>
            </a:r>
          </a:p>
        </p:txBody>
      </p:sp>
      <p:sp>
        <p:nvSpPr>
          <p:cNvPr id="7180"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8FF9C72A-8A5D-4F45-AF92-9503AF3D7292}" type="slidenum">
              <a:rPr lang="en-US" sz="1000">
                <a:solidFill>
                  <a:srgbClr val="000000"/>
                </a:solidFill>
                <a:cs typeface="Arial" pitchFamily="34" charset="0"/>
              </a:rPr>
              <a:pPr algn="r"/>
              <a:t>2</a:t>
            </a:fld>
            <a:endParaRPr lang="en-US" sz="1000" dirty="0">
              <a:solidFill>
                <a:srgbClr val="000000"/>
              </a:solidFill>
              <a:cs typeface="Arial" pitchFamily="34" charset="0"/>
            </a:endParaRPr>
          </a:p>
        </p:txBody>
      </p:sp>
      <p:sp>
        <p:nvSpPr>
          <p:cNvPr id="16" name="Content Placeholder 2"/>
          <p:cNvSpPr txBox="1">
            <a:spLocks/>
          </p:cNvSpPr>
          <p:nvPr/>
        </p:nvSpPr>
        <p:spPr bwMode="auto">
          <a:xfrm>
            <a:off x="76200" y="1371600"/>
            <a:ext cx="8915400" cy="2362200"/>
          </a:xfrm>
          <a:prstGeom prst="rect">
            <a:avLst/>
          </a:prstGeom>
          <a:noFill/>
          <a:ln w="9525">
            <a:noFill/>
            <a:miter lim="800000"/>
            <a:headEnd/>
            <a:tailEnd/>
          </a:ln>
          <a:scene3d>
            <a:camera prst="orthographicFront"/>
            <a:lightRig rig="threePt" dir="t"/>
          </a:scene3d>
          <a:sp3d>
            <a:bevelT/>
          </a:sp3d>
        </p:spPr>
        <p:txBody>
          <a:bodyPr vert="horz" wrap="square" lIns="91440" tIns="45720" rIns="91440" bIns="45720" numCol="1" anchor="t" anchorCtr="0" compatLnSpc="1">
            <a:prstTxWarp prst="textNoShape">
              <a:avLst/>
            </a:prstTxWarp>
          </a:bodyPr>
          <a:lstStyle/>
          <a:p>
            <a:pPr algn="r">
              <a:spcBef>
                <a:spcPts val="200"/>
              </a:spcBef>
              <a:spcAft>
                <a:spcPts val="0"/>
              </a:spcAft>
              <a:buFont typeface="Wingdings" pitchFamily="2" charset="2"/>
              <a:buNone/>
              <a:defRPr/>
            </a:pPr>
            <a:r>
              <a:rPr lang="en-US" i="1" kern="0" dirty="0">
                <a:solidFill>
                  <a:srgbClr val="000000"/>
                </a:solidFill>
                <a:latin typeface="Arial" pitchFamily="34" charset="0"/>
                <a:cs typeface="Arial" pitchFamily="34" charset="0"/>
              </a:rPr>
              <a:t>…we </a:t>
            </a:r>
            <a:r>
              <a:rPr lang="en-US" b="1" i="1" kern="0" dirty="0">
                <a:solidFill>
                  <a:srgbClr val="000000"/>
                </a:solidFill>
                <a:latin typeface="Arial" pitchFamily="34" charset="0"/>
                <a:cs typeface="Arial" pitchFamily="34" charset="0"/>
              </a:rPr>
              <a:t>define</a:t>
            </a:r>
            <a:r>
              <a:rPr lang="en-US" i="1" kern="0" dirty="0">
                <a:solidFill>
                  <a:srgbClr val="000000"/>
                </a:solidFill>
                <a:latin typeface="Arial" pitchFamily="34" charset="0"/>
                <a:cs typeface="Arial" pitchFamily="34" charset="0"/>
              </a:rPr>
              <a:t>, </a:t>
            </a:r>
            <a:r>
              <a:rPr lang="en-US" b="1" i="1" kern="0" dirty="0">
                <a:solidFill>
                  <a:srgbClr val="000000"/>
                </a:solidFill>
                <a:latin typeface="Arial" pitchFamily="34" charset="0"/>
                <a:cs typeface="Arial" pitchFamily="34" charset="0"/>
              </a:rPr>
              <a:t>translate</a:t>
            </a:r>
            <a:r>
              <a:rPr lang="en-US" i="1" kern="0" dirty="0">
                <a:solidFill>
                  <a:srgbClr val="000000"/>
                </a:solidFill>
                <a:latin typeface="Arial" pitchFamily="34" charset="0"/>
                <a:cs typeface="Arial" pitchFamily="34" charset="0"/>
              </a:rPr>
              <a:t>, and </a:t>
            </a:r>
            <a:r>
              <a:rPr lang="en-US" b="1" i="1" kern="0" dirty="0">
                <a:solidFill>
                  <a:srgbClr val="000000"/>
                </a:solidFill>
                <a:latin typeface="Arial" pitchFamily="34" charset="0"/>
                <a:cs typeface="Arial" pitchFamily="34" charset="0"/>
              </a:rPr>
              <a:t>classify</a:t>
            </a:r>
            <a:r>
              <a:rPr lang="en-US" i="1" kern="0" dirty="0">
                <a:solidFill>
                  <a:srgbClr val="000000"/>
                </a:solidFill>
                <a:latin typeface="Arial" pitchFamily="34" charset="0"/>
                <a:cs typeface="Arial" pitchFamily="34" charset="0"/>
              </a:rPr>
              <a:t> the Navy’s work into a </a:t>
            </a:r>
            <a:r>
              <a:rPr lang="en-US" b="1" i="1" kern="0" dirty="0">
                <a:solidFill>
                  <a:srgbClr val="000000"/>
                </a:solidFill>
                <a:latin typeface="Arial" pitchFamily="34" charset="0"/>
                <a:cs typeface="Arial" pitchFamily="34" charset="0"/>
              </a:rPr>
              <a:t>workforce structure</a:t>
            </a:r>
            <a:r>
              <a:rPr lang="en-US" i="1" kern="0" dirty="0">
                <a:solidFill>
                  <a:srgbClr val="000000"/>
                </a:solidFill>
                <a:latin typeface="Arial" pitchFamily="34" charset="0"/>
                <a:cs typeface="Arial" pitchFamily="34" charset="0"/>
              </a:rPr>
              <a:t> and </a:t>
            </a:r>
            <a:r>
              <a:rPr lang="en-US" b="1" i="1" kern="0" dirty="0">
                <a:solidFill>
                  <a:srgbClr val="000000"/>
                </a:solidFill>
                <a:latin typeface="Arial" pitchFamily="34" charset="0"/>
                <a:cs typeface="Arial" pitchFamily="34" charset="0"/>
              </a:rPr>
              <a:t>position demand</a:t>
            </a:r>
            <a:r>
              <a:rPr lang="en-US" i="1" kern="0" dirty="0">
                <a:solidFill>
                  <a:srgbClr val="000000"/>
                </a:solidFill>
                <a:latin typeface="Arial" pitchFamily="34" charset="0"/>
                <a:cs typeface="Arial" pitchFamily="34" charset="0"/>
              </a:rPr>
              <a:t> 						</a:t>
            </a:r>
            <a:r>
              <a:rPr lang="en-US" b="1" i="1" kern="0" dirty="0">
                <a:solidFill>
                  <a:srgbClr val="000000"/>
                </a:solidFill>
                <a:latin typeface="Arial" pitchFamily="34" charset="0"/>
                <a:cs typeface="Arial" pitchFamily="34" charset="0"/>
              </a:rPr>
              <a:t>signal</a:t>
            </a:r>
            <a:r>
              <a:rPr lang="en-US" i="1" kern="0" dirty="0">
                <a:solidFill>
                  <a:srgbClr val="000000"/>
                </a:solidFill>
                <a:latin typeface="Arial" pitchFamily="34" charset="0"/>
                <a:cs typeface="Arial" pitchFamily="34" charset="0"/>
              </a:rPr>
              <a:t> to sustain a combat ready force…</a:t>
            </a:r>
          </a:p>
        </p:txBody>
      </p:sp>
      <p:grpSp>
        <p:nvGrpSpPr>
          <p:cNvPr id="2" name="Group 10"/>
          <p:cNvGrpSpPr/>
          <p:nvPr/>
        </p:nvGrpSpPr>
        <p:grpSpPr>
          <a:xfrm>
            <a:off x="228600" y="2438400"/>
            <a:ext cx="4419600" cy="3657600"/>
            <a:chOff x="152400" y="2590800"/>
            <a:chExt cx="3886200" cy="3429000"/>
          </a:xfrm>
        </p:grpSpPr>
        <p:pic>
          <p:nvPicPr>
            <p:cNvPr id="17" name="Picture 3"/>
            <p:cNvPicPr>
              <a:picLocks noChangeArrowheads="1"/>
            </p:cNvPicPr>
            <p:nvPr/>
          </p:nvPicPr>
          <p:blipFill>
            <a:blip r:embed="rId3" cstate="print"/>
            <a:srcRect/>
            <a:stretch>
              <a:fillRect/>
            </a:stretch>
          </p:blipFill>
          <p:spPr bwMode="auto">
            <a:xfrm>
              <a:off x="152400" y="2590800"/>
              <a:ext cx="3886200" cy="3429000"/>
            </a:xfrm>
            <a:prstGeom prst="rect">
              <a:avLst/>
            </a:prstGeom>
            <a:noFill/>
            <a:ln w="9525">
              <a:solidFill>
                <a:schemeClr val="tx1"/>
              </a:solidFill>
              <a:miter lim="800000"/>
              <a:headEnd/>
              <a:tailEnd/>
            </a:ln>
            <a:effectLst/>
            <a:scene3d>
              <a:camera prst="orthographicFront"/>
              <a:lightRig rig="threePt" dir="t"/>
            </a:scene3d>
            <a:sp3d>
              <a:bevelT/>
            </a:sp3d>
          </p:spPr>
        </p:pic>
        <p:pic>
          <p:nvPicPr>
            <p:cNvPr id="8" name="Picture 2"/>
            <p:cNvPicPr>
              <a:picLocks noChangeAspect="1" noChangeArrowheads="1"/>
            </p:cNvPicPr>
            <p:nvPr/>
          </p:nvPicPr>
          <p:blipFill>
            <a:blip r:embed="rId4" cstate="print"/>
            <a:srcRect/>
            <a:stretch>
              <a:fillRect/>
            </a:stretch>
          </p:blipFill>
          <p:spPr bwMode="auto">
            <a:xfrm>
              <a:off x="1431133" y="3951857"/>
              <a:ext cx="502920" cy="502920"/>
            </a:xfrm>
            <a:prstGeom prst="rect">
              <a:avLst/>
            </a:prstGeom>
            <a:noFill/>
            <a:ln w="9525">
              <a:noFill/>
              <a:miter lim="800000"/>
              <a:headEnd/>
              <a:tailEnd/>
            </a:ln>
            <a:scene3d>
              <a:camera prst="orthographicFront"/>
              <a:lightRig rig="threePt" dir="t"/>
            </a:scene3d>
            <a:sp3d>
              <a:bevelT/>
            </a:sp3d>
          </p:spPr>
        </p:pic>
      </p:grpSp>
      <p:sp>
        <p:nvSpPr>
          <p:cNvPr id="3" name="Title 2"/>
          <p:cNvSpPr>
            <a:spLocks noGrp="1"/>
          </p:cNvSpPr>
          <p:nvPr>
            <p:ph type="title"/>
          </p:nvPr>
        </p:nvSpPr>
        <p:spPr/>
        <p:txBody>
          <a:bodyPr/>
          <a:lstStyle/>
          <a:p>
            <a:r>
              <a:rPr lang="en-US" dirty="0"/>
              <a:t>Navy Manpower Analysis Center</a:t>
            </a:r>
            <a:br>
              <a:rPr lang="en-US" sz="3000" dirty="0"/>
            </a:br>
            <a:r>
              <a:rPr lang="en-US" sz="2800" i="1" dirty="0"/>
              <a:t>Defining the Manpower Demand</a:t>
            </a:r>
            <a:endParaRPr lang="en-US" dirty="0"/>
          </a:p>
        </p:txBody>
      </p:sp>
    </p:spTree>
    <p:extLst>
      <p:ext uri="{BB962C8B-B14F-4D97-AF65-F5344CB8AC3E}">
        <p14:creationId xmlns:p14="http://schemas.microsoft.com/office/powerpoint/2010/main" val="66387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143000" y="0"/>
            <a:ext cx="8001000" cy="1219200"/>
          </a:xfrm>
        </p:spPr>
        <p:txBody>
          <a:bodyPr/>
          <a:lstStyle/>
          <a:p>
            <a:r>
              <a:rPr lang="en-US" altLang="en-US" sz="3200" dirty="0"/>
              <a:t>Workload Elements</a:t>
            </a:r>
            <a:br>
              <a:rPr lang="en-US" altLang="en-US" dirty="0"/>
            </a:br>
            <a:r>
              <a:rPr lang="en-US" altLang="en-US" sz="2800" dirty="0"/>
              <a:t>for Production Work Centers</a:t>
            </a:r>
          </a:p>
        </p:txBody>
      </p:sp>
      <p:sp>
        <p:nvSpPr>
          <p:cNvPr id="5" name="Content Placeholder 3"/>
          <p:cNvSpPr>
            <a:spLocks noGrp="1"/>
          </p:cNvSpPr>
          <p:nvPr>
            <p:ph sz="half" idx="1"/>
          </p:nvPr>
        </p:nvSpPr>
        <p:spPr>
          <a:xfrm>
            <a:off x="381000" y="1371600"/>
            <a:ext cx="8610600" cy="5638800"/>
          </a:xfrm>
        </p:spPr>
        <p:txBody>
          <a:bodyPr/>
          <a:lstStyle/>
          <a:p>
            <a:pPr>
              <a:buFont typeface="Arial" charset="0"/>
              <a:buChar char="•"/>
            </a:pPr>
            <a:r>
              <a:rPr lang="en-US" altLang="en-US" sz="2800" b="1" dirty="0"/>
              <a:t>Administrative Support (AS)</a:t>
            </a:r>
            <a:r>
              <a:rPr lang="en-US" altLang="en-US" sz="2800" dirty="0"/>
              <a:t>: </a:t>
            </a:r>
          </a:p>
          <a:p>
            <a:pPr lvl="1">
              <a:buFont typeface="Wingdings" panose="05000000000000000000" pitchFamily="2" charset="2"/>
              <a:buChar char="ü"/>
            </a:pPr>
            <a:r>
              <a:rPr lang="en-US" altLang="en-US" dirty="0"/>
              <a:t>Evaluations, Awards, Counseling</a:t>
            </a:r>
          </a:p>
          <a:p>
            <a:pPr>
              <a:buFont typeface="Arial" charset="0"/>
              <a:buChar char="•"/>
            </a:pPr>
            <a:r>
              <a:rPr lang="en-US" altLang="en-US" sz="2800" b="1" dirty="0"/>
              <a:t>Facilities Maintenance (FM)</a:t>
            </a:r>
            <a:r>
              <a:rPr lang="en-US" altLang="en-US" sz="2800" dirty="0"/>
              <a:t>:</a:t>
            </a:r>
          </a:p>
          <a:p>
            <a:pPr lvl="1">
              <a:buFont typeface="Wingdings" panose="05000000000000000000" pitchFamily="2" charset="2"/>
              <a:buChar char="ü"/>
            </a:pPr>
            <a:r>
              <a:rPr lang="en-US" altLang="en-US" dirty="0"/>
              <a:t>From the Janitorial Handbook </a:t>
            </a:r>
          </a:p>
          <a:p>
            <a:pPr>
              <a:buFont typeface="Arial" charset="0"/>
              <a:buChar char="•"/>
            </a:pPr>
            <a:r>
              <a:rPr lang="en-US" altLang="en-US" sz="2800" b="1" dirty="0"/>
              <a:t>Utility Tasking (UT)</a:t>
            </a:r>
            <a:r>
              <a:rPr lang="en-US" altLang="en-US" sz="2800" dirty="0"/>
              <a:t>:                  </a:t>
            </a:r>
          </a:p>
          <a:p>
            <a:pPr lvl="1">
              <a:buFont typeface="Wingdings" panose="05000000000000000000" pitchFamily="2" charset="2"/>
              <a:buChar char="ü"/>
            </a:pPr>
            <a:r>
              <a:rPr lang="en-US" altLang="en-US" dirty="0"/>
              <a:t>Working Parties aboard Carriers</a:t>
            </a:r>
          </a:p>
          <a:p>
            <a:pPr>
              <a:buFont typeface="Arial" charset="0"/>
              <a:buChar char="•"/>
            </a:pPr>
            <a:r>
              <a:rPr lang="en-US" altLang="en-US" sz="2800" b="1" dirty="0"/>
              <a:t>Support Action (SA)</a:t>
            </a:r>
            <a:r>
              <a:rPr lang="en-US" altLang="en-US" sz="2800" dirty="0"/>
              <a:t>:</a:t>
            </a:r>
          </a:p>
          <a:p>
            <a:pPr lvl="1">
              <a:buFont typeface="Wingdings" panose="05000000000000000000" pitchFamily="2" charset="2"/>
              <a:buChar char="ü"/>
            </a:pPr>
            <a:r>
              <a:rPr lang="en-US" altLang="en-US" dirty="0"/>
              <a:t>FOD </a:t>
            </a:r>
            <a:r>
              <a:rPr lang="en-US" altLang="en-US" dirty="0" err="1"/>
              <a:t>Walkdown</a:t>
            </a:r>
            <a:r>
              <a:rPr lang="en-US" altLang="en-US" dirty="0"/>
              <a:t>, Tool Inventory</a:t>
            </a:r>
          </a:p>
          <a:p>
            <a:pPr>
              <a:buFont typeface="Arial" charset="0"/>
              <a:buChar char="•"/>
            </a:pPr>
            <a:r>
              <a:rPr lang="en-US" altLang="en-US" sz="2800" b="1" dirty="0"/>
              <a:t>Preventive Maintenance (PM)</a:t>
            </a:r>
            <a:r>
              <a:rPr lang="en-US" altLang="en-US" sz="2800" dirty="0"/>
              <a:t>:     </a:t>
            </a:r>
          </a:p>
          <a:p>
            <a:pPr lvl="1">
              <a:buFont typeface="Wingdings" panose="05000000000000000000" pitchFamily="2" charset="2"/>
              <a:buChar char="ü"/>
            </a:pPr>
            <a:r>
              <a:rPr lang="en-US" altLang="en-US" dirty="0"/>
              <a:t>Scheduled Maintenance (MRC Cards)</a:t>
            </a:r>
          </a:p>
          <a:p>
            <a:pPr>
              <a:buFont typeface="Arial" charset="0"/>
              <a:buChar char="•"/>
            </a:pPr>
            <a:r>
              <a:rPr lang="en-US" altLang="en-US" sz="2800" b="1" dirty="0"/>
              <a:t>Corrective Maintenance (CM)</a:t>
            </a:r>
            <a:r>
              <a:rPr lang="en-US" altLang="en-US" sz="2800" dirty="0"/>
              <a:t>:   </a:t>
            </a:r>
          </a:p>
          <a:p>
            <a:pPr lvl="1">
              <a:buFont typeface="Wingdings" panose="05000000000000000000" pitchFamily="2" charset="2"/>
              <a:buChar char="ü"/>
            </a:pPr>
            <a:r>
              <a:rPr lang="en-US" altLang="en-US" dirty="0"/>
              <a:t>Unscheduled Maintenance (MAFs)</a:t>
            </a:r>
          </a:p>
          <a:p>
            <a:pPr lvl="1"/>
            <a:endParaRPr lang="en-US" altLang="en-US" sz="2400" dirty="0"/>
          </a:p>
        </p:txBody>
      </p:sp>
    </p:spTree>
    <p:extLst>
      <p:ext uri="{BB962C8B-B14F-4D97-AF65-F5344CB8AC3E}">
        <p14:creationId xmlns:p14="http://schemas.microsoft.com/office/powerpoint/2010/main" val="392813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152400" y="6248400"/>
            <a:ext cx="8686800" cy="457200"/>
          </a:xfrm>
          <a:prstGeom prst="rect">
            <a:avLst/>
          </a:prstGeom>
          <a:solidFill>
            <a:srgbClr val="00006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42339" name="Content Placeholder 3"/>
          <p:cNvSpPr>
            <a:spLocks noGrp="1"/>
          </p:cNvSpPr>
          <p:nvPr>
            <p:ph sz="half" idx="1"/>
          </p:nvPr>
        </p:nvSpPr>
        <p:spPr>
          <a:xfrm>
            <a:off x="304800" y="1447800"/>
            <a:ext cx="8656637" cy="4114800"/>
          </a:xfrm>
        </p:spPr>
        <p:txBody>
          <a:bodyPr/>
          <a:lstStyle/>
          <a:p>
            <a:pPr>
              <a:buFont typeface="Arial" charset="0"/>
              <a:buChar char="•"/>
            </a:pPr>
            <a:r>
              <a:rPr lang="en-US" altLang="en-US" sz="2800" b="1" dirty="0"/>
              <a:t>Preventive Maintenance (PM)</a:t>
            </a:r>
          </a:p>
          <a:p>
            <a:pPr lvl="1"/>
            <a:r>
              <a:rPr lang="en-US" altLang="en-US" sz="2400" dirty="0"/>
              <a:t>Collected from the Maintenance Requirement Card (MRC) decks for each Type/Model/Series aircraft assigned to your activity.</a:t>
            </a:r>
          </a:p>
          <a:p>
            <a:pPr lvl="1"/>
            <a:r>
              <a:rPr lang="en-US" altLang="en-US" sz="2400" dirty="0"/>
              <a:t>Conditional Inspections are extracted from NALDA and used in our CM workload calculation.</a:t>
            </a:r>
          </a:p>
          <a:p>
            <a:pPr>
              <a:buFont typeface="Arial" charset="0"/>
              <a:buChar char="•"/>
            </a:pPr>
            <a:r>
              <a:rPr lang="en-US" altLang="en-US" sz="2800" dirty="0"/>
              <a:t>We then apply:</a:t>
            </a:r>
          </a:p>
          <a:p>
            <a:pPr lvl="1"/>
            <a:r>
              <a:rPr lang="en-US" altLang="en-US" sz="2400" dirty="0"/>
              <a:t>17% Make Ready/Put Away (MR/PA) allowance to total PM for work center.</a:t>
            </a:r>
          </a:p>
          <a:p>
            <a:pPr lvl="1"/>
            <a:endParaRPr lang="en-US" altLang="en-US" sz="2400" dirty="0"/>
          </a:p>
        </p:txBody>
      </p:sp>
      <p:sp>
        <p:nvSpPr>
          <p:cNvPr id="8" name="Title 1"/>
          <p:cNvSpPr txBox="1">
            <a:spLocks/>
          </p:cNvSpPr>
          <p:nvPr/>
        </p:nvSpPr>
        <p:spPr bwMode="auto">
          <a:xfrm>
            <a:off x="1143000" y="38100"/>
            <a:ext cx="8001000" cy="1143000"/>
          </a:xfrm>
          <a:prstGeom prst="rect">
            <a:avLst/>
          </a:prstGeom>
          <a:noFill/>
          <a:ln w="9525">
            <a:noFill/>
            <a:miter lim="800000"/>
            <a:headEnd/>
            <a:tailEnd/>
          </a:ln>
        </p:spPr>
        <p:txBody>
          <a:bodyPr anchor="ctr"/>
          <a:lstStyle/>
          <a:p>
            <a:pPr algn="ctr">
              <a:defRPr/>
            </a:pPr>
            <a:r>
              <a:rPr lang="en-US" sz="3200" kern="0" dirty="0">
                <a:solidFill>
                  <a:srgbClr val="000066"/>
                </a:solidFill>
                <a:latin typeface="Arial"/>
              </a:rPr>
              <a:t>Workload Elements</a:t>
            </a:r>
            <a:r>
              <a:rPr lang="en-US" sz="4000" kern="0" dirty="0">
                <a:solidFill>
                  <a:srgbClr val="000066"/>
                </a:solidFill>
                <a:latin typeface="Arial"/>
              </a:rPr>
              <a:t> </a:t>
            </a:r>
            <a:r>
              <a:rPr lang="en-US" sz="2000" kern="0" dirty="0">
                <a:solidFill>
                  <a:srgbClr val="000066"/>
                </a:solidFill>
                <a:latin typeface="Arial"/>
              </a:rPr>
              <a:t>(</a:t>
            </a:r>
            <a:r>
              <a:rPr lang="en-US" sz="2000" kern="0" dirty="0" err="1">
                <a:solidFill>
                  <a:srgbClr val="000066"/>
                </a:solidFill>
                <a:latin typeface="Arial"/>
              </a:rPr>
              <a:t>con’t</a:t>
            </a:r>
            <a:r>
              <a:rPr lang="en-US" sz="2000" kern="0" dirty="0">
                <a:solidFill>
                  <a:srgbClr val="000066"/>
                </a:solidFill>
                <a:latin typeface="Arial"/>
              </a:rPr>
              <a:t>)</a:t>
            </a:r>
          </a:p>
        </p:txBody>
      </p:sp>
      <p:sp>
        <p:nvSpPr>
          <p:cNvPr id="3" name="TextBox 2"/>
          <p:cNvSpPr txBox="1"/>
          <p:nvPr/>
        </p:nvSpPr>
        <p:spPr>
          <a:xfrm>
            <a:off x="228600" y="6172200"/>
            <a:ext cx="8437503" cy="1015663"/>
          </a:xfrm>
          <a:prstGeom prst="rect">
            <a:avLst/>
          </a:prstGeom>
          <a:noFill/>
        </p:spPr>
        <p:txBody>
          <a:bodyPr wrap="none" rtlCol="0">
            <a:spAutoFit/>
          </a:bodyPr>
          <a:lstStyle/>
          <a:p>
            <a:r>
              <a:rPr lang="en-US" altLang="en-US" sz="1600" b="1" dirty="0">
                <a:solidFill>
                  <a:schemeClr val="bg1"/>
                </a:solidFill>
              </a:rPr>
              <a:t>Some T/M/S will have models developed to predict PM based on actuals; that is the exception, </a:t>
            </a:r>
          </a:p>
          <a:p>
            <a:pPr algn="ctr"/>
            <a:r>
              <a:rPr lang="en-US" altLang="en-US" sz="1600" b="1" dirty="0">
                <a:solidFill>
                  <a:schemeClr val="bg1"/>
                </a:solidFill>
              </a:rPr>
              <a:t>not the rule</a:t>
            </a:r>
          </a:p>
          <a:p>
            <a:endParaRPr lang="en-US" dirty="0"/>
          </a:p>
        </p:txBody>
      </p:sp>
    </p:spTree>
    <p:extLst>
      <p:ext uri="{BB962C8B-B14F-4D97-AF65-F5344CB8AC3E}">
        <p14:creationId xmlns:p14="http://schemas.microsoft.com/office/powerpoint/2010/main" val="168175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152400" y="6248400"/>
            <a:ext cx="8686800" cy="381000"/>
          </a:xfrm>
          <a:prstGeom prst="rect">
            <a:avLst/>
          </a:prstGeom>
          <a:solidFill>
            <a:srgbClr val="000066"/>
          </a:solidFill>
          <a:ln w="254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a:ln>
                <a:noFill/>
              </a:ln>
              <a:solidFill>
                <a:schemeClr val="tx1"/>
              </a:solidFill>
              <a:effectLst/>
              <a:latin typeface="Times New Roman" pitchFamily="18" charset="0"/>
              <a:cs typeface="Times New Roman" pitchFamily="18" charset="0"/>
            </a:endParaRPr>
          </a:p>
        </p:txBody>
      </p:sp>
      <p:sp>
        <p:nvSpPr>
          <p:cNvPr id="143362" name="Title 1"/>
          <p:cNvSpPr>
            <a:spLocks noGrp="1"/>
          </p:cNvSpPr>
          <p:nvPr>
            <p:ph type="title"/>
          </p:nvPr>
        </p:nvSpPr>
        <p:spPr>
          <a:xfrm>
            <a:off x="1143000" y="76200"/>
            <a:ext cx="8001000" cy="1143000"/>
          </a:xfrm>
        </p:spPr>
        <p:txBody>
          <a:bodyPr/>
          <a:lstStyle/>
          <a:p>
            <a:r>
              <a:rPr lang="en-US" altLang="en-US" sz="3200" dirty="0"/>
              <a:t>Workload Elements </a:t>
            </a:r>
            <a:r>
              <a:rPr lang="en-US" altLang="en-US" sz="2000" dirty="0"/>
              <a:t>(</a:t>
            </a:r>
            <a:r>
              <a:rPr lang="en-US" altLang="en-US" sz="2000" dirty="0" err="1"/>
              <a:t>con’t</a:t>
            </a:r>
            <a:r>
              <a:rPr lang="en-US" altLang="en-US" sz="2000" dirty="0"/>
              <a:t>)</a:t>
            </a:r>
            <a:endParaRPr lang="en-US" altLang="en-US" dirty="0"/>
          </a:p>
        </p:txBody>
      </p:sp>
      <p:sp>
        <p:nvSpPr>
          <p:cNvPr id="143364" name="Content Placeholder 3"/>
          <p:cNvSpPr>
            <a:spLocks noGrp="1"/>
          </p:cNvSpPr>
          <p:nvPr>
            <p:ph sz="half" idx="1"/>
          </p:nvPr>
        </p:nvSpPr>
        <p:spPr>
          <a:xfrm>
            <a:off x="354889" y="1447800"/>
            <a:ext cx="8778875" cy="5029200"/>
          </a:xfrm>
        </p:spPr>
        <p:txBody>
          <a:bodyPr/>
          <a:lstStyle/>
          <a:p>
            <a:pPr>
              <a:buFont typeface="Arial" charset="0"/>
              <a:buChar char="•"/>
            </a:pPr>
            <a:r>
              <a:rPr lang="en-US" altLang="en-US" sz="2800" b="1" dirty="0"/>
              <a:t>Corrective Maintenance (CM)</a:t>
            </a:r>
          </a:p>
          <a:p>
            <a:pPr lvl="1"/>
            <a:r>
              <a:rPr lang="en-US" altLang="en-US" sz="2400" u="sng" dirty="0"/>
              <a:t>Your</a:t>
            </a:r>
            <a:r>
              <a:rPr lang="en-US" altLang="en-US" sz="2400" dirty="0"/>
              <a:t> reported maintenance data is used in the development of our T/M/S maintenance predictor model. This data is retrieved directly from the Naval Aviation Logistics Data Analysis (NALDA) database.</a:t>
            </a:r>
          </a:p>
          <a:p>
            <a:pPr lvl="1"/>
            <a:r>
              <a:rPr lang="en-US" altLang="en-US" sz="2400" dirty="0"/>
              <a:t>A maintenance model is developed using regression analysis process and industrial engineering practices and tools to predict future workload for the aircraft.</a:t>
            </a:r>
          </a:p>
          <a:p>
            <a:pPr>
              <a:buFont typeface="Arial" panose="020B0604020202020204" pitchFamily="34" charset="0"/>
              <a:buChar char="•"/>
            </a:pPr>
            <a:r>
              <a:rPr lang="en-US" altLang="en-US" sz="2600" dirty="0"/>
              <a:t>We then apply:</a:t>
            </a:r>
          </a:p>
          <a:p>
            <a:pPr lvl="1"/>
            <a:r>
              <a:rPr lang="en-US" altLang="en-US" sz="2400" dirty="0"/>
              <a:t>Up to an 8% Production Delay (PD) allowance to the work center PM and CM calculations.</a:t>
            </a:r>
          </a:p>
        </p:txBody>
      </p:sp>
      <p:sp>
        <p:nvSpPr>
          <p:cNvPr id="2" name="TextBox 1"/>
          <p:cNvSpPr txBox="1"/>
          <p:nvPr/>
        </p:nvSpPr>
        <p:spPr>
          <a:xfrm>
            <a:off x="990600" y="6248400"/>
            <a:ext cx="7334700" cy="338554"/>
          </a:xfrm>
          <a:prstGeom prst="rect">
            <a:avLst/>
          </a:prstGeom>
          <a:noFill/>
        </p:spPr>
        <p:txBody>
          <a:bodyPr wrap="none" rtlCol="0">
            <a:spAutoFit/>
          </a:bodyPr>
          <a:lstStyle/>
          <a:p>
            <a:r>
              <a:rPr lang="en-US" sz="1600" b="1" dirty="0">
                <a:solidFill>
                  <a:schemeClr val="bg1"/>
                </a:solidFill>
              </a:rPr>
              <a:t>Corrective Maintenance Predictor Models are tested annually to ensure accuracy </a:t>
            </a:r>
          </a:p>
        </p:txBody>
      </p:sp>
    </p:spTree>
    <p:extLst>
      <p:ext uri="{BB962C8B-B14F-4D97-AF65-F5344CB8AC3E}">
        <p14:creationId xmlns:p14="http://schemas.microsoft.com/office/powerpoint/2010/main" val="27752598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Title 1"/>
          <p:cNvSpPr>
            <a:spLocks noGrp="1"/>
          </p:cNvSpPr>
          <p:nvPr>
            <p:ph type="title"/>
          </p:nvPr>
        </p:nvSpPr>
        <p:spPr>
          <a:xfrm>
            <a:off x="1143000" y="76200"/>
            <a:ext cx="8001000" cy="1143000"/>
          </a:xfrm>
        </p:spPr>
        <p:txBody>
          <a:bodyPr/>
          <a:lstStyle/>
          <a:p>
            <a:r>
              <a:rPr lang="en-US" altLang="en-US" sz="3200" dirty="0"/>
              <a:t>Navy Standard</a:t>
            </a:r>
            <a:br>
              <a:rPr lang="en-US" altLang="en-US" sz="3200" dirty="0"/>
            </a:br>
            <a:r>
              <a:rPr lang="en-US" altLang="en-US" sz="3200" dirty="0"/>
              <a:t>Productive Availability Factors</a:t>
            </a:r>
          </a:p>
        </p:txBody>
      </p:sp>
      <p:sp>
        <p:nvSpPr>
          <p:cNvPr id="144388" name="Content Placeholder 3"/>
          <p:cNvSpPr>
            <a:spLocks noGrp="1"/>
          </p:cNvSpPr>
          <p:nvPr>
            <p:ph sz="half" idx="1"/>
          </p:nvPr>
        </p:nvSpPr>
        <p:spPr>
          <a:xfrm>
            <a:off x="352425" y="1600200"/>
            <a:ext cx="8778875" cy="4648200"/>
          </a:xfrm>
        </p:spPr>
        <p:txBody>
          <a:bodyPr/>
          <a:lstStyle/>
          <a:p>
            <a:pPr>
              <a:buFont typeface="Arial" charset="0"/>
              <a:buChar char="•"/>
            </a:pPr>
            <a:r>
              <a:rPr lang="en-US" altLang="en-US" sz="2800" b="1" dirty="0"/>
              <a:t>Squadron Personnel at Sea - 67 hours</a:t>
            </a:r>
          </a:p>
          <a:p>
            <a:pPr lvl="1"/>
            <a:r>
              <a:rPr lang="en-US" altLang="en-US" sz="2000" dirty="0"/>
              <a:t>VAW, VAQ, VFA, HSC, HSM etc…</a:t>
            </a:r>
          </a:p>
          <a:p>
            <a:pPr marL="457200" lvl="1" indent="0">
              <a:buNone/>
            </a:pPr>
            <a:endParaRPr lang="en-US" altLang="en-US" sz="800" dirty="0"/>
          </a:p>
          <a:p>
            <a:pPr>
              <a:buFont typeface="Arial" charset="0"/>
              <a:buChar char="•"/>
            </a:pPr>
            <a:r>
              <a:rPr lang="en-US" altLang="en-US" sz="2800" b="1" dirty="0"/>
              <a:t>Shore Based Deployable - 60 hours</a:t>
            </a:r>
          </a:p>
          <a:p>
            <a:pPr lvl="1"/>
            <a:r>
              <a:rPr lang="en-US" altLang="en-US" sz="2000" dirty="0"/>
              <a:t>VP, VR, VUP and VQ</a:t>
            </a:r>
          </a:p>
          <a:p>
            <a:pPr lvl="1"/>
            <a:r>
              <a:rPr lang="en-US" altLang="en-US" sz="2000" dirty="0"/>
              <a:t>Expeditionary HSC and VAQ etc… </a:t>
            </a:r>
          </a:p>
          <a:p>
            <a:pPr marL="457200" lvl="1" indent="0">
              <a:buNone/>
            </a:pPr>
            <a:endParaRPr lang="en-US" altLang="en-US" sz="800" dirty="0"/>
          </a:p>
          <a:p>
            <a:pPr>
              <a:buFont typeface="Arial" charset="0"/>
              <a:buChar char="•"/>
            </a:pPr>
            <a:r>
              <a:rPr lang="en-US" altLang="en-US" sz="2800" b="1" dirty="0"/>
              <a:t>Shore Based - 33.38 hours</a:t>
            </a:r>
          </a:p>
          <a:p>
            <a:pPr lvl="1"/>
            <a:r>
              <a:rPr lang="en-US" altLang="en-US" sz="2000" dirty="0"/>
              <a:t>Fleet Replacement Squadrons, VX etc...</a:t>
            </a:r>
          </a:p>
        </p:txBody>
      </p:sp>
    </p:spTree>
    <p:extLst>
      <p:ext uri="{BB962C8B-B14F-4D97-AF65-F5344CB8AC3E}">
        <p14:creationId xmlns:p14="http://schemas.microsoft.com/office/powerpoint/2010/main" val="23091008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8001000" cy="1143000"/>
          </a:xfrm>
        </p:spPr>
        <p:txBody>
          <a:bodyPr/>
          <a:lstStyle/>
          <a:p>
            <a:r>
              <a:rPr lang="en-US" altLang="en-US" sz="3200" dirty="0"/>
              <a:t>Squadron Personnel at Sea</a:t>
            </a:r>
            <a:br>
              <a:rPr lang="en-US" altLang="en-US" sz="3200" dirty="0"/>
            </a:br>
            <a:r>
              <a:rPr lang="en-US" altLang="en-US" sz="3200" dirty="0"/>
              <a:t>Productive Availability Factor</a:t>
            </a:r>
            <a:endParaRPr lang="en-US" sz="2400" i="1" dirty="0">
              <a:latin typeface="Arial" panose="020B0604020202020204" pitchFamily="34" charset="0"/>
              <a:cs typeface="Arial" panose="020B0604020202020204" pitchFamily="34" charset="0"/>
            </a:endParaRPr>
          </a:p>
        </p:txBody>
      </p:sp>
      <p:graphicFrame>
        <p:nvGraphicFramePr>
          <p:cNvPr id="11" name="Chart 10"/>
          <p:cNvGraphicFramePr>
            <a:graphicFrameLocks noGrp="1"/>
          </p:cNvGraphicFramePr>
          <p:nvPr>
            <p:extLst>
              <p:ext uri="{D42A27DB-BD31-4B8C-83A1-F6EECF244321}">
                <p14:modId xmlns:p14="http://schemas.microsoft.com/office/powerpoint/2010/main" val="227923128"/>
              </p:ext>
            </p:extLst>
          </p:nvPr>
        </p:nvGraphicFramePr>
        <p:xfrm>
          <a:off x="762000" y="1371600"/>
          <a:ext cx="814834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21"/>
          <p:cNvSpPr>
            <a:spLocks noChangeArrowheads="1"/>
          </p:cNvSpPr>
          <p:nvPr/>
        </p:nvSpPr>
        <p:spPr bwMode="auto">
          <a:xfrm>
            <a:off x="195960" y="4114800"/>
            <a:ext cx="2394840" cy="1570303"/>
          </a:xfrm>
          <a:prstGeom prst="rect">
            <a:avLst/>
          </a:prstGeom>
          <a:solidFill>
            <a:srgbClr val="FFFF99"/>
          </a:solidFill>
          <a:ln w="19050">
            <a:solidFill>
              <a:schemeClr val="tx1"/>
            </a:solidFill>
            <a:miter lim="800000"/>
            <a:headEnd/>
            <a:tailEnd/>
          </a:ln>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sz="1600" b="1" dirty="0">
                <a:solidFill>
                  <a:schemeClr val="accent1">
                    <a:lumMod val="75000"/>
                  </a:schemeClr>
                </a:solidFill>
              </a:rPr>
              <a:t>Hours in a week  168 </a:t>
            </a:r>
            <a:r>
              <a:rPr lang="en-US" sz="1600" b="1" dirty="0" err="1">
                <a:solidFill>
                  <a:schemeClr val="accent1">
                    <a:lumMod val="75000"/>
                  </a:schemeClr>
                </a:solidFill>
              </a:rPr>
              <a:t>hrs</a:t>
            </a:r>
            <a:endParaRPr lang="en-US" sz="1600" b="1" dirty="0">
              <a:solidFill>
                <a:schemeClr val="accent1">
                  <a:lumMod val="75000"/>
                </a:schemeClr>
              </a:solidFill>
            </a:endParaRPr>
          </a:p>
          <a:p>
            <a:r>
              <a:rPr lang="en-US" sz="1600" b="1" dirty="0">
                <a:solidFill>
                  <a:schemeClr val="accent1">
                    <a:lumMod val="75000"/>
                  </a:schemeClr>
                </a:solidFill>
              </a:rPr>
              <a:t>Sleep                     -56 </a:t>
            </a:r>
            <a:r>
              <a:rPr lang="en-US" sz="1600" b="1" dirty="0" err="1">
                <a:solidFill>
                  <a:schemeClr val="accent1">
                    <a:lumMod val="75000"/>
                  </a:schemeClr>
                </a:solidFill>
              </a:rPr>
              <a:t>hrs</a:t>
            </a:r>
            <a:endParaRPr lang="en-US" sz="1600" b="1" dirty="0">
              <a:solidFill>
                <a:schemeClr val="accent1">
                  <a:lumMod val="75000"/>
                </a:schemeClr>
              </a:solidFill>
            </a:endParaRPr>
          </a:p>
          <a:p>
            <a:r>
              <a:rPr lang="en-US" sz="1600" b="1" dirty="0">
                <a:solidFill>
                  <a:schemeClr val="accent1">
                    <a:lumMod val="75000"/>
                  </a:schemeClr>
                </a:solidFill>
              </a:rPr>
              <a:t>Messing                -14 </a:t>
            </a:r>
            <a:r>
              <a:rPr lang="en-US" sz="1600" b="1" dirty="0" err="1">
                <a:solidFill>
                  <a:schemeClr val="accent1">
                    <a:lumMod val="75000"/>
                  </a:schemeClr>
                </a:solidFill>
              </a:rPr>
              <a:t>hrs</a:t>
            </a:r>
            <a:r>
              <a:rPr lang="en-US" sz="1600" b="1" dirty="0">
                <a:solidFill>
                  <a:schemeClr val="accent1">
                    <a:lumMod val="75000"/>
                  </a:schemeClr>
                </a:solidFill>
              </a:rPr>
              <a:t> </a:t>
            </a:r>
          </a:p>
          <a:p>
            <a:r>
              <a:rPr lang="en-US" sz="1600" b="1" dirty="0">
                <a:solidFill>
                  <a:schemeClr val="accent1">
                    <a:lumMod val="75000"/>
                  </a:schemeClr>
                </a:solidFill>
              </a:rPr>
              <a:t>Personal               -14 </a:t>
            </a:r>
            <a:r>
              <a:rPr lang="en-US" sz="1600" b="1" dirty="0" err="1">
                <a:solidFill>
                  <a:schemeClr val="accent1">
                    <a:lumMod val="75000"/>
                  </a:schemeClr>
                </a:solidFill>
              </a:rPr>
              <a:t>hrs</a:t>
            </a:r>
            <a:endParaRPr lang="en-US" sz="1600" b="1" dirty="0">
              <a:solidFill>
                <a:schemeClr val="accent1">
                  <a:lumMod val="75000"/>
                </a:schemeClr>
              </a:solidFill>
            </a:endParaRPr>
          </a:p>
          <a:p>
            <a:r>
              <a:rPr lang="en-US" sz="1600" b="1" u="sng" dirty="0">
                <a:solidFill>
                  <a:schemeClr val="accent1">
                    <a:lumMod val="75000"/>
                  </a:schemeClr>
                </a:solidFill>
              </a:rPr>
              <a:t>Sunday Free         - 3 </a:t>
            </a:r>
            <a:r>
              <a:rPr lang="en-US" sz="1600" b="1" u="sng" dirty="0" err="1">
                <a:solidFill>
                  <a:schemeClr val="accent1">
                    <a:lumMod val="75000"/>
                  </a:schemeClr>
                </a:solidFill>
              </a:rPr>
              <a:t>hrs</a:t>
            </a:r>
            <a:endParaRPr lang="en-US" sz="1600" b="1" u="sng" dirty="0">
              <a:solidFill>
                <a:schemeClr val="accent1">
                  <a:lumMod val="75000"/>
                </a:schemeClr>
              </a:solidFill>
            </a:endParaRPr>
          </a:p>
          <a:p>
            <a:r>
              <a:rPr lang="en-US" sz="1600" b="1" dirty="0">
                <a:solidFill>
                  <a:schemeClr val="accent1">
                    <a:lumMod val="75000"/>
                  </a:schemeClr>
                </a:solidFill>
              </a:rPr>
              <a:t>NAF                       81 </a:t>
            </a:r>
            <a:r>
              <a:rPr lang="en-US" sz="1600" b="1" dirty="0" err="1">
                <a:solidFill>
                  <a:schemeClr val="accent1">
                    <a:lumMod val="75000"/>
                  </a:schemeClr>
                </a:solidFill>
              </a:rPr>
              <a:t>hrs</a:t>
            </a:r>
            <a:endParaRPr lang="en-US" sz="1600" b="1" dirty="0">
              <a:solidFill>
                <a:schemeClr val="accent1">
                  <a:lumMod val="75000"/>
                </a:schemeClr>
              </a:solidFill>
            </a:endParaRPr>
          </a:p>
        </p:txBody>
      </p:sp>
      <p:sp>
        <p:nvSpPr>
          <p:cNvPr id="14" name="Rectangle 21"/>
          <p:cNvSpPr>
            <a:spLocks noChangeArrowheads="1"/>
          </p:cNvSpPr>
          <p:nvPr/>
        </p:nvSpPr>
        <p:spPr bwMode="auto">
          <a:xfrm>
            <a:off x="457200" y="5791200"/>
            <a:ext cx="1905000" cy="585418"/>
          </a:xfrm>
          <a:prstGeom prst="rect">
            <a:avLst/>
          </a:prstGeom>
          <a:solidFill>
            <a:srgbClr val="FFFF99"/>
          </a:solidFill>
          <a:ln w="19050">
            <a:solidFill>
              <a:schemeClr val="tx1"/>
            </a:solidFill>
            <a:miter lim="800000"/>
            <a:headEnd/>
            <a:tailEnd/>
          </a:ln>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dirty="0">
                <a:solidFill>
                  <a:srgbClr val="32946A"/>
                </a:solidFill>
                <a:cs typeface="Arial" charset="0"/>
              </a:rPr>
              <a:t>81 hours of Navy Availability (NAF)</a:t>
            </a:r>
          </a:p>
        </p:txBody>
      </p:sp>
      <p:sp>
        <p:nvSpPr>
          <p:cNvPr id="3" name="TextBox 2"/>
          <p:cNvSpPr txBox="1"/>
          <p:nvPr/>
        </p:nvSpPr>
        <p:spPr>
          <a:xfrm>
            <a:off x="5181600" y="6477000"/>
            <a:ext cx="3647473" cy="307777"/>
          </a:xfrm>
          <a:prstGeom prst="rect">
            <a:avLst/>
          </a:prstGeom>
          <a:noFill/>
        </p:spPr>
        <p:txBody>
          <a:bodyPr wrap="none" rtlCol="0">
            <a:spAutoFit/>
          </a:bodyPr>
          <a:lstStyle/>
          <a:p>
            <a:r>
              <a:rPr lang="en-US" sz="1400" dirty="0">
                <a:solidFill>
                  <a:schemeClr val="accent6">
                    <a:lumMod val="50000"/>
                  </a:schemeClr>
                </a:solidFill>
              </a:rPr>
              <a:t>Reference: OPNAVINST 1000.16L Appendix D</a:t>
            </a:r>
          </a:p>
        </p:txBody>
      </p:sp>
    </p:spTree>
    <p:extLst>
      <p:ext uri="{BB962C8B-B14F-4D97-AF65-F5344CB8AC3E}">
        <p14:creationId xmlns:p14="http://schemas.microsoft.com/office/powerpoint/2010/main" val="638274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itle 1"/>
          <p:cNvSpPr>
            <a:spLocks noGrp="1"/>
          </p:cNvSpPr>
          <p:nvPr>
            <p:ph type="title"/>
          </p:nvPr>
        </p:nvSpPr>
        <p:spPr>
          <a:xfrm>
            <a:off x="1143000" y="76200"/>
            <a:ext cx="8001000" cy="1143000"/>
          </a:xfrm>
        </p:spPr>
        <p:txBody>
          <a:bodyPr/>
          <a:lstStyle/>
          <a:p>
            <a:r>
              <a:rPr lang="en-US" altLang="en-US" sz="3200" dirty="0"/>
              <a:t>Shore Based Deployable</a:t>
            </a:r>
            <a:br>
              <a:rPr lang="en-US" altLang="en-US" sz="3200" dirty="0"/>
            </a:br>
            <a:r>
              <a:rPr lang="en-US" altLang="en-US" sz="3200" dirty="0"/>
              <a:t>Productive Availability Factor</a:t>
            </a:r>
          </a:p>
        </p:txBody>
      </p:sp>
      <p:sp>
        <p:nvSpPr>
          <p:cNvPr id="146437" name="Rectangle 21"/>
          <p:cNvSpPr>
            <a:spLocks noChangeArrowheads="1"/>
          </p:cNvSpPr>
          <p:nvPr/>
        </p:nvSpPr>
        <p:spPr bwMode="auto">
          <a:xfrm>
            <a:off x="152400" y="5737225"/>
            <a:ext cx="1828800" cy="585418"/>
          </a:xfrm>
          <a:prstGeom prst="rect">
            <a:avLst/>
          </a:prstGeom>
          <a:solidFill>
            <a:srgbClr val="FFFF99"/>
          </a:solidFill>
          <a:ln w="19050">
            <a:solidFill>
              <a:schemeClr val="tx1"/>
            </a:solidFill>
            <a:miter lim="800000"/>
            <a:headEnd/>
            <a:tailEnd/>
          </a:ln>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dirty="0">
                <a:solidFill>
                  <a:srgbClr val="32946A"/>
                </a:solidFill>
                <a:cs typeface="Arial" charset="0"/>
              </a:rPr>
              <a:t>81 hours of Navy Availability (NAF)</a:t>
            </a:r>
          </a:p>
        </p:txBody>
      </p:sp>
      <p:graphicFrame>
        <p:nvGraphicFramePr>
          <p:cNvPr id="7" name="Chart 6"/>
          <p:cNvGraphicFramePr>
            <a:graphicFrameLocks/>
          </p:cNvGraphicFramePr>
          <p:nvPr>
            <p:extLst>
              <p:ext uri="{D42A27DB-BD31-4B8C-83A1-F6EECF244321}">
                <p14:modId xmlns:p14="http://schemas.microsoft.com/office/powerpoint/2010/main" val="695434410"/>
              </p:ext>
            </p:extLst>
          </p:nvPr>
        </p:nvGraphicFramePr>
        <p:xfrm>
          <a:off x="457200" y="1295400"/>
          <a:ext cx="7467600" cy="50482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302898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itle 1"/>
          <p:cNvSpPr>
            <a:spLocks noGrp="1"/>
          </p:cNvSpPr>
          <p:nvPr>
            <p:ph type="title"/>
          </p:nvPr>
        </p:nvSpPr>
        <p:spPr>
          <a:xfrm>
            <a:off x="1143000" y="76200"/>
            <a:ext cx="8001000" cy="1143000"/>
          </a:xfrm>
        </p:spPr>
        <p:txBody>
          <a:bodyPr/>
          <a:lstStyle/>
          <a:p>
            <a:r>
              <a:rPr lang="en-US" altLang="en-US" sz="3200" dirty="0"/>
              <a:t>Shore Based</a:t>
            </a:r>
            <a:br>
              <a:rPr lang="en-US" altLang="en-US" sz="3200" dirty="0"/>
            </a:br>
            <a:r>
              <a:rPr lang="en-US" altLang="en-US" sz="3200" dirty="0"/>
              <a:t>Productive Availability Factor</a:t>
            </a:r>
          </a:p>
        </p:txBody>
      </p:sp>
      <p:sp>
        <p:nvSpPr>
          <p:cNvPr id="147461" name="Rectangle 21"/>
          <p:cNvSpPr>
            <a:spLocks noChangeArrowheads="1"/>
          </p:cNvSpPr>
          <p:nvPr/>
        </p:nvSpPr>
        <p:spPr bwMode="auto">
          <a:xfrm>
            <a:off x="304800" y="5867400"/>
            <a:ext cx="1905000" cy="585418"/>
          </a:xfrm>
          <a:prstGeom prst="rect">
            <a:avLst/>
          </a:prstGeom>
          <a:solidFill>
            <a:srgbClr val="FFFF99"/>
          </a:solidFill>
          <a:ln w="19050">
            <a:solidFill>
              <a:schemeClr val="tx1"/>
            </a:solidFill>
            <a:miter lim="800000"/>
            <a:headEnd/>
            <a:tailEnd/>
          </a:ln>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dirty="0">
                <a:solidFill>
                  <a:srgbClr val="32946A"/>
                </a:solidFill>
                <a:cs typeface="Arial" charset="0"/>
              </a:rPr>
              <a:t>40 hours of Navy Availability (NAF)</a:t>
            </a:r>
          </a:p>
        </p:txBody>
      </p:sp>
      <p:graphicFrame>
        <p:nvGraphicFramePr>
          <p:cNvPr id="7" name="Chart 6"/>
          <p:cNvGraphicFramePr>
            <a:graphicFrameLocks/>
          </p:cNvGraphicFramePr>
          <p:nvPr>
            <p:extLst>
              <p:ext uri="{D42A27DB-BD31-4B8C-83A1-F6EECF244321}">
                <p14:modId xmlns:p14="http://schemas.microsoft.com/office/powerpoint/2010/main" val="3877925650"/>
              </p:ext>
            </p:extLst>
          </p:nvPr>
        </p:nvGraphicFramePr>
        <p:xfrm>
          <a:off x="762000" y="1371600"/>
          <a:ext cx="8153399" cy="53663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224948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143000" y="76200"/>
            <a:ext cx="8001000" cy="1143000"/>
          </a:xfrm>
        </p:spPr>
        <p:txBody>
          <a:bodyPr/>
          <a:lstStyle/>
          <a:p>
            <a:r>
              <a:rPr lang="en-US" altLang="en-US" sz="3200" dirty="0"/>
              <a:t>Squadron Workload Equation Example</a:t>
            </a:r>
          </a:p>
        </p:txBody>
      </p:sp>
      <p:sp>
        <p:nvSpPr>
          <p:cNvPr id="148484" name="Content Placeholder 3"/>
          <p:cNvSpPr>
            <a:spLocks noGrp="1"/>
          </p:cNvSpPr>
          <p:nvPr>
            <p:ph sz="half" idx="1"/>
          </p:nvPr>
        </p:nvSpPr>
        <p:spPr>
          <a:xfrm>
            <a:off x="152400" y="1524000"/>
            <a:ext cx="8839200" cy="5181600"/>
          </a:xfrm>
        </p:spPr>
        <p:txBody>
          <a:bodyPr/>
          <a:lstStyle/>
          <a:p>
            <a:pPr algn="ctr">
              <a:lnSpc>
                <a:spcPct val="75000"/>
              </a:lnSpc>
              <a:buFontTx/>
              <a:buNone/>
            </a:pPr>
            <a:r>
              <a:rPr lang="en-US" altLang="en-US" sz="2800" b="1" dirty="0"/>
              <a:t>W/C 210 (e</a:t>
            </a:r>
            <a:r>
              <a:rPr lang="en-US" altLang="en-US" sz="2800" b="1" i="1" dirty="0"/>
              <a:t>xample carrier based)</a:t>
            </a:r>
          </a:p>
          <a:p>
            <a:pPr algn="ctr">
              <a:lnSpc>
                <a:spcPct val="75000"/>
              </a:lnSpc>
              <a:buFontTx/>
              <a:buNone/>
            </a:pPr>
            <a:endParaRPr lang="en-US" altLang="en-US" sz="2800" b="1" i="1" dirty="0"/>
          </a:p>
          <a:p>
            <a:pPr algn="ctr">
              <a:lnSpc>
                <a:spcPct val="75000"/>
              </a:lnSpc>
              <a:buFontTx/>
              <a:buNone/>
            </a:pPr>
            <a:r>
              <a:rPr lang="en-US" altLang="en-US" sz="2400" u="sng" dirty="0">
                <a:solidFill>
                  <a:srgbClr val="000099"/>
                </a:solidFill>
              </a:rPr>
              <a:t> AS + FM + UT + SA + PM + CM (</a:t>
            </a:r>
            <a:r>
              <a:rPr lang="en-US" altLang="en-US" sz="2400" u="sng" dirty="0" err="1">
                <a:solidFill>
                  <a:srgbClr val="000099"/>
                </a:solidFill>
              </a:rPr>
              <a:t>HRS</a:t>
            </a:r>
            <a:r>
              <a:rPr lang="en-US" altLang="en-US" sz="2400" u="sng" dirty="0">
                <a:solidFill>
                  <a:srgbClr val="000099"/>
                </a:solidFill>
              </a:rPr>
              <a:t>/</a:t>
            </a:r>
            <a:r>
              <a:rPr lang="en-US" altLang="en-US" sz="2400" u="sng" dirty="0" err="1">
                <a:solidFill>
                  <a:srgbClr val="000099"/>
                </a:solidFill>
              </a:rPr>
              <a:t>WK</a:t>
            </a:r>
            <a:r>
              <a:rPr lang="en-US" altLang="en-US" sz="2400" u="sng" dirty="0">
                <a:solidFill>
                  <a:srgbClr val="000099"/>
                </a:solidFill>
              </a:rPr>
              <a:t>)</a:t>
            </a:r>
            <a:endParaRPr lang="en-US" altLang="en-US" sz="2400" dirty="0">
              <a:solidFill>
                <a:srgbClr val="000099"/>
              </a:solidFill>
            </a:endParaRPr>
          </a:p>
          <a:p>
            <a:pPr algn="ctr">
              <a:lnSpc>
                <a:spcPct val="75000"/>
              </a:lnSpc>
              <a:buFontTx/>
              <a:buNone/>
            </a:pPr>
            <a:r>
              <a:rPr lang="en-US" altLang="en-US" sz="2400" dirty="0">
                <a:solidFill>
                  <a:srgbClr val="000099"/>
                </a:solidFill>
              </a:rPr>
              <a:t>PAF</a:t>
            </a:r>
          </a:p>
          <a:p>
            <a:pPr algn="ctr">
              <a:lnSpc>
                <a:spcPct val="75000"/>
              </a:lnSpc>
              <a:buFontTx/>
              <a:buNone/>
            </a:pPr>
            <a:endParaRPr lang="en-US" altLang="en-US" sz="2400" dirty="0">
              <a:solidFill>
                <a:srgbClr val="000099"/>
              </a:solidFill>
            </a:endParaRPr>
          </a:p>
          <a:p>
            <a:pPr algn="ctr">
              <a:lnSpc>
                <a:spcPct val="90000"/>
              </a:lnSpc>
              <a:buFontTx/>
              <a:buNone/>
            </a:pPr>
            <a:r>
              <a:rPr lang="en-US" altLang="en-US" sz="2400" u="sng" dirty="0"/>
              <a:t>154 + 5 + 6 + 306 + 105 + 242</a:t>
            </a:r>
            <a:endParaRPr lang="en-US" altLang="en-US" sz="2400" dirty="0"/>
          </a:p>
          <a:p>
            <a:pPr algn="ctr">
              <a:buFontTx/>
              <a:buNone/>
            </a:pPr>
            <a:r>
              <a:rPr lang="en-US" altLang="en-US" sz="2400" dirty="0"/>
              <a:t>67</a:t>
            </a:r>
          </a:p>
          <a:p>
            <a:pPr algn="ctr">
              <a:buFontTx/>
              <a:buNone/>
            </a:pPr>
            <a:endParaRPr lang="en-US" altLang="en-US" sz="2400" dirty="0"/>
          </a:p>
          <a:p>
            <a:pPr algn="ctr">
              <a:buFontTx/>
              <a:buNone/>
            </a:pPr>
            <a:r>
              <a:rPr lang="en-US" altLang="en-US" sz="2800" dirty="0"/>
              <a:t>818 / 67  = 12.209 or </a:t>
            </a:r>
            <a:r>
              <a:rPr lang="en-US" altLang="en-US" sz="2800" b="1" dirty="0"/>
              <a:t>12 Requirements = </a:t>
            </a:r>
            <a:r>
              <a:rPr lang="en-US" altLang="en-US" sz="2800" b="1" dirty="0">
                <a:solidFill>
                  <a:srgbClr val="FC0128"/>
                </a:solidFill>
              </a:rPr>
              <a:t>Quantity</a:t>
            </a:r>
          </a:p>
          <a:p>
            <a:pPr algn="ctr">
              <a:buFontTx/>
              <a:buNone/>
            </a:pPr>
            <a:r>
              <a:rPr lang="en-US" altLang="en-US" sz="2800" dirty="0"/>
              <a:t>                                  </a:t>
            </a:r>
            <a:r>
              <a:rPr lang="en-US" altLang="en-US" sz="2800" b="1" dirty="0"/>
              <a:t>Paygrade Matrix = </a:t>
            </a:r>
            <a:r>
              <a:rPr lang="en-US" altLang="en-US" sz="2800" b="1" dirty="0">
                <a:solidFill>
                  <a:srgbClr val="FC0128"/>
                </a:solidFill>
              </a:rPr>
              <a:t>Quality</a:t>
            </a:r>
          </a:p>
        </p:txBody>
      </p:sp>
      <p:sp>
        <p:nvSpPr>
          <p:cNvPr id="2" name="TextBox 1"/>
          <p:cNvSpPr txBox="1"/>
          <p:nvPr/>
        </p:nvSpPr>
        <p:spPr>
          <a:xfrm>
            <a:off x="2057400" y="3429000"/>
            <a:ext cx="386644" cy="523220"/>
          </a:xfrm>
          <a:prstGeom prst="rect">
            <a:avLst/>
          </a:prstGeom>
          <a:noFill/>
        </p:spPr>
        <p:txBody>
          <a:bodyPr wrap="square" rtlCol="0">
            <a:spAutoFit/>
          </a:bodyPr>
          <a:lstStyle/>
          <a:p>
            <a:r>
              <a:rPr lang="en-US" b="1" dirty="0"/>
              <a:t>=</a:t>
            </a:r>
          </a:p>
        </p:txBody>
      </p:sp>
    </p:spTree>
    <p:extLst>
      <p:ext uri="{BB962C8B-B14F-4D97-AF65-F5344CB8AC3E}">
        <p14:creationId xmlns:p14="http://schemas.microsoft.com/office/powerpoint/2010/main" val="4251423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itle 1"/>
          <p:cNvSpPr>
            <a:spLocks noGrp="1"/>
          </p:cNvSpPr>
          <p:nvPr>
            <p:ph type="title"/>
          </p:nvPr>
        </p:nvSpPr>
        <p:spPr>
          <a:xfrm>
            <a:off x="1143000" y="76200"/>
            <a:ext cx="8001000" cy="1143000"/>
          </a:xfrm>
        </p:spPr>
        <p:txBody>
          <a:bodyPr/>
          <a:lstStyle/>
          <a:p>
            <a:r>
              <a:rPr lang="en-US" altLang="en-US" sz="3200" dirty="0"/>
              <a:t>Paygrade Matrix</a:t>
            </a:r>
          </a:p>
        </p:txBody>
      </p:sp>
      <p:sp>
        <p:nvSpPr>
          <p:cNvPr id="89" name="Rectangle 3"/>
          <p:cNvSpPr txBox="1">
            <a:spLocks noChangeArrowheads="1"/>
          </p:cNvSpPr>
          <p:nvPr/>
        </p:nvSpPr>
        <p:spPr bwMode="auto">
          <a:xfrm>
            <a:off x="692001" y="1684336"/>
            <a:ext cx="7772400" cy="708027"/>
          </a:xfrm>
          <a:prstGeom prst="rect">
            <a:avLst/>
          </a:prstGeom>
          <a:noFill/>
          <a:ln w="9525">
            <a:noFill/>
            <a:miter lim="800000"/>
            <a:headEnd/>
            <a:tailEnd/>
          </a:ln>
        </p:spPr>
        <p:txBody>
          <a:bodyPr/>
          <a:lstStyle/>
          <a:p>
            <a:pPr marL="342900" indent="-342900" algn="l">
              <a:spcBef>
                <a:spcPct val="20000"/>
              </a:spcBef>
              <a:defRPr/>
            </a:pPr>
            <a:endParaRPr lang="en-US" kern="0" dirty="0">
              <a:solidFill>
                <a:srgbClr val="000000"/>
              </a:solidFill>
              <a:latin typeface="Arial"/>
            </a:endParaRPr>
          </a:p>
          <a:p>
            <a:pPr marL="342900" indent="-342900" algn="l">
              <a:spcBef>
                <a:spcPct val="20000"/>
              </a:spcBef>
              <a:defRPr/>
            </a:pPr>
            <a:endParaRPr lang="en-US" kern="0" dirty="0">
              <a:solidFill>
                <a:srgbClr val="000000"/>
              </a:solidFill>
              <a:latin typeface="Arial"/>
            </a:endParaRPr>
          </a:p>
        </p:txBody>
      </p:sp>
      <p:sp>
        <p:nvSpPr>
          <p:cNvPr id="149516" name="Rectangle 11"/>
          <p:cNvSpPr>
            <a:spLocks noChangeArrowheads="1"/>
          </p:cNvSpPr>
          <p:nvPr/>
        </p:nvSpPr>
        <p:spPr bwMode="auto">
          <a:xfrm>
            <a:off x="1470984" y="2879725"/>
            <a:ext cx="7575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2400" dirty="0">
                <a:solidFill>
                  <a:srgbClr val="000000"/>
                </a:solidFill>
              </a:rPr>
              <a:t>1   2  3   4   5   6    7   8  9  10 11 </a:t>
            </a:r>
            <a:r>
              <a:rPr lang="en-US" altLang="en-US" sz="2400" dirty="0">
                <a:solidFill>
                  <a:srgbClr val="FC0128"/>
                </a:solidFill>
              </a:rPr>
              <a:t>12</a:t>
            </a:r>
            <a:r>
              <a:rPr lang="en-US" altLang="en-US" sz="2400" dirty="0">
                <a:solidFill>
                  <a:srgbClr val="000000"/>
                </a:solidFill>
              </a:rPr>
              <a:t> 13 14 15 16 17 18 19 20</a:t>
            </a:r>
          </a:p>
        </p:txBody>
      </p:sp>
      <p:grpSp>
        <p:nvGrpSpPr>
          <p:cNvPr id="2" name="Group 1"/>
          <p:cNvGrpSpPr/>
          <p:nvPr/>
        </p:nvGrpSpPr>
        <p:grpSpPr>
          <a:xfrm>
            <a:off x="182562" y="2819400"/>
            <a:ext cx="8778875" cy="2743200"/>
            <a:chOff x="60325" y="2819400"/>
            <a:chExt cx="8778875" cy="2819400"/>
          </a:xfrm>
        </p:grpSpPr>
        <p:sp>
          <p:nvSpPr>
            <p:cNvPr id="149509" name="Line 4"/>
            <p:cNvSpPr>
              <a:spLocks noChangeShapeType="1"/>
            </p:cNvSpPr>
            <p:nvPr/>
          </p:nvSpPr>
          <p:spPr bwMode="auto">
            <a:xfrm>
              <a:off x="762000" y="2819400"/>
              <a:ext cx="8077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0" name="Line 5"/>
            <p:cNvSpPr>
              <a:spLocks noChangeShapeType="1"/>
            </p:cNvSpPr>
            <p:nvPr/>
          </p:nvSpPr>
          <p:spPr bwMode="auto">
            <a:xfrm>
              <a:off x="685800" y="3276600"/>
              <a:ext cx="8153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1" name="Rectangle 6"/>
            <p:cNvSpPr>
              <a:spLocks noChangeArrowheads="1"/>
            </p:cNvSpPr>
            <p:nvPr/>
          </p:nvSpPr>
          <p:spPr bwMode="auto">
            <a:xfrm>
              <a:off x="60325" y="2894013"/>
              <a:ext cx="1290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a:solidFill>
                    <a:srgbClr val="000000"/>
                  </a:solidFill>
                </a:rPr>
                <a:t>PAYGRADE</a:t>
              </a:r>
            </a:p>
          </p:txBody>
        </p:sp>
        <p:sp>
          <p:nvSpPr>
            <p:cNvPr id="149512" name="Line 7"/>
            <p:cNvSpPr>
              <a:spLocks noChangeShapeType="1"/>
            </p:cNvSpPr>
            <p:nvPr/>
          </p:nvSpPr>
          <p:spPr bwMode="auto">
            <a:xfrm>
              <a:off x="381000" y="2819400"/>
              <a:ext cx="381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3" name="Line 8"/>
            <p:cNvSpPr>
              <a:spLocks noChangeShapeType="1"/>
            </p:cNvSpPr>
            <p:nvPr/>
          </p:nvSpPr>
          <p:spPr bwMode="auto">
            <a:xfrm>
              <a:off x="76200" y="2819400"/>
              <a:ext cx="457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4" name="Line 9"/>
            <p:cNvSpPr>
              <a:spLocks noChangeShapeType="1"/>
            </p:cNvSpPr>
            <p:nvPr/>
          </p:nvSpPr>
          <p:spPr bwMode="auto">
            <a:xfrm>
              <a:off x="76200" y="3276600"/>
              <a:ext cx="914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5" name="Line 10"/>
            <p:cNvSpPr>
              <a:spLocks noChangeShapeType="1"/>
            </p:cNvSpPr>
            <p:nvPr/>
          </p:nvSpPr>
          <p:spPr bwMode="auto">
            <a:xfrm>
              <a:off x="1295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17" name="Rectangle 12"/>
            <p:cNvSpPr>
              <a:spLocks noChangeArrowheads="1"/>
            </p:cNvSpPr>
            <p:nvPr/>
          </p:nvSpPr>
          <p:spPr bwMode="auto">
            <a:xfrm>
              <a:off x="136525" y="3276600"/>
              <a:ext cx="776288"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2400">
                  <a:solidFill>
                    <a:srgbClr val="000000"/>
                  </a:solidFill>
                </a:rPr>
                <a:t>  E-8</a:t>
              </a:r>
            </a:p>
            <a:p>
              <a:pPr algn="l"/>
              <a:r>
                <a:rPr lang="en-US" altLang="en-US" sz="2400">
                  <a:solidFill>
                    <a:srgbClr val="000000"/>
                  </a:solidFill>
                </a:rPr>
                <a:t>  </a:t>
              </a:r>
              <a:r>
                <a:rPr lang="en-US" altLang="en-US" sz="2400">
                  <a:solidFill>
                    <a:srgbClr val="FC0128"/>
                  </a:solidFill>
                </a:rPr>
                <a:t>E-7</a:t>
              </a:r>
            </a:p>
            <a:p>
              <a:pPr algn="l"/>
              <a:r>
                <a:rPr lang="en-US" altLang="en-US" sz="2400">
                  <a:solidFill>
                    <a:srgbClr val="000000"/>
                  </a:solidFill>
                </a:rPr>
                <a:t>  </a:t>
              </a:r>
              <a:r>
                <a:rPr lang="en-US" altLang="en-US" sz="2400">
                  <a:solidFill>
                    <a:srgbClr val="FC0128"/>
                  </a:solidFill>
                </a:rPr>
                <a:t>E-6</a:t>
              </a:r>
            </a:p>
            <a:p>
              <a:pPr algn="l"/>
              <a:r>
                <a:rPr lang="en-US" altLang="en-US" sz="2400">
                  <a:solidFill>
                    <a:srgbClr val="FC0128"/>
                  </a:solidFill>
                </a:rPr>
                <a:t>  E-5</a:t>
              </a:r>
            </a:p>
            <a:p>
              <a:pPr algn="l"/>
              <a:r>
                <a:rPr lang="en-US" altLang="en-US" sz="2400">
                  <a:solidFill>
                    <a:srgbClr val="FC0128"/>
                  </a:solidFill>
                </a:rPr>
                <a:t>  E-4</a:t>
              </a:r>
            </a:p>
            <a:p>
              <a:pPr algn="l"/>
              <a:r>
                <a:rPr lang="en-US" altLang="en-US" sz="2400">
                  <a:solidFill>
                    <a:srgbClr val="FC0128"/>
                  </a:solidFill>
                </a:rPr>
                <a:t>  E-3</a:t>
              </a:r>
            </a:p>
          </p:txBody>
        </p:sp>
        <p:sp>
          <p:nvSpPr>
            <p:cNvPr id="149518" name="Rectangle 13"/>
            <p:cNvSpPr>
              <a:spLocks noChangeArrowheads="1"/>
            </p:cNvSpPr>
            <p:nvPr/>
          </p:nvSpPr>
          <p:spPr bwMode="auto">
            <a:xfrm>
              <a:off x="1371600" y="3276600"/>
              <a:ext cx="7423150" cy="228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2400" dirty="0">
                  <a:solidFill>
                    <a:srgbClr val="000000"/>
                  </a:solidFill>
                </a:rPr>
                <a:t>                                                                                        </a:t>
              </a:r>
            </a:p>
            <a:p>
              <a:pPr algn="l"/>
              <a:r>
                <a:rPr lang="en-US" altLang="en-US" sz="2400" dirty="0">
                  <a:solidFill>
                    <a:srgbClr val="3365FB"/>
                  </a:solidFill>
                </a:rPr>
                <a:t>                                                </a:t>
              </a:r>
              <a:r>
                <a:rPr lang="en-US" altLang="en-US" sz="2400" dirty="0">
                  <a:solidFill>
                    <a:srgbClr val="000000"/>
                  </a:solidFill>
                </a:rPr>
                <a:t>1   </a:t>
              </a:r>
              <a:r>
                <a:rPr lang="en-US" altLang="en-US" sz="2400" dirty="0">
                  <a:solidFill>
                    <a:srgbClr val="FC0128"/>
                  </a:solidFill>
                </a:rPr>
                <a:t>1 </a:t>
              </a:r>
              <a:r>
                <a:rPr lang="en-US" altLang="en-US" sz="2400" dirty="0">
                  <a:solidFill>
                    <a:srgbClr val="000000"/>
                  </a:solidFill>
                </a:rPr>
                <a:t>  1   1   1   1   1   1   1   1</a:t>
              </a:r>
            </a:p>
            <a:p>
              <a:pPr algn="l"/>
              <a:r>
                <a:rPr lang="en-US" altLang="en-US" sz="2400" dirty="0">
                  <a:solidFill>
                    <a:srgbClr val="000000"/>
                  </a:solidFill>
                </a:rPr>
                <a:t>              1  1   1   1   1   1   1   1   </a:t>
              </a:r>
              <a:r>
                <a:rPr lang="en-US" altLang="en-US" sz="2400" dirty="0">
                  <a:solidFill>
                    <a:srgbClr val="FC0128"/>
                  </a:solidFill>
                </a:rPr>
                <a:t>1</a:t>
              </a:r>
              <a:r>
                <a:rPr lang="en-US" altLang="en-US" sz="2400" dirty="0">
                  <a:solidFill>
                    <a:srgbClr val="000000"/>
                  </a:solidFill>
                </a:rPr>
                <a:t>   1   1   2   2   2   2   2   2</a:t>
              </a:r>
            </a:p>
            <a:p>
              <a:pPr algn="l"/>
              <a:r>
                <a:rPr lang="en-US" altLang="en-US" sz="2400" dirty="0">
                  <a:solidFill>
                    <a:srgbClr val="000000"/>
                  </a:solidFill>
                </a:rPr>
                <a:t>1  1  1   1   1   1   2   2   2   2   2   </a:t>
              </a:r>
              <a:r>
                <a:rPr lang="en-US" altLang="en-US" sz="2400" dirty="0">
                  <a:solidFill>
                    <a:srgbClr val="FC0128"/>
                  </a:solidFill>
                </a:rPr>
                <a:t>2</a:t>
              </a:r>
              <a:r>
                <a:rPr lang="en-US" altLang="en-US" sz="2400" dirty="0">
                  <a:solidFill>
                    <a:srgbClr val="000000"/>
                  </a:solidFill>
                </a:rPr>
                <a:t>   3   3   3   3   3   3   4   4</a:t>
              </a:r>
            </a:p>
            <a:p>
              <a:pPr algn="l"/>
              <a:r>
                <a:rPr lang="en-US" altLang="en-US" sz="2400" dirty="0">
                  <a:solidFill>
                    <a:srgbClr val="000000"/>
                  </a:solidFill>
                </a:rPr>
                <a:t>         1  1   1   2   2   2   3   3   3   </a:t>
              </a:r>
              <a:r>
                <a:rPr lang="en-US" altLang="en-US" sz="2400" dirty="0">
                  <a:solidFill>
                    <a:srgbClr val="FC0128"/>
                  </a:solidFill>
                </a:rPr>
                <a:t>4</a:t>
              </a:r>
              <a:r>
                <a:rPr lang="en-US" altLang="en-US" sz="2400" dirty="0">
                  <a:solidFill>
                    <a:srgbClr val="000000"/>
                  </a:solidFill>
                </a:rPr>
                <a:t>   4   4   4   4   5   5   5   5</a:t>
              </a:r>
            </a:p>
            <a:p>
              <a:pPr algn="l"/>
              <a:r>
                <a:rPr lang="en-US" altLang="en-US" sz="2400" dirty="0">
                  <a:solidFill>
                    <a:srgbClr val="000000"/>
                  </a:solidFill>
                </a:rPr>
                <a:t>    1   1   1  2   2   2   3   3   4   4   </a:t>
              </a:r>
              <a:r>
                <a:rPr lang="en-US" altLang="en-US" sz="2400" dirty="0">
                  <a:solidFill>
                    <a:srgbClr val="FC0128"/>
                  </a:solidFill>
                </a:rPr>
                <a:t>4</a:t>
              </a:r>
              <a:r>
                <a:rPr lang="en-US" altLang="en-US" sz="2400" dirty="0">
                  <a:solidFill>
                    <a:srgbClr val="000000"/>
                  </a:solidFill>
                </a:rPr>
                <a:t>   4   5   5   6   6   7   7   8</a:t>
              </a:r>
            </a:p>
          </p:txBody>
        </p:sp>
        <p:sp>
          <p:nvSpPr>
            <p:cNvPr id="149519" name="Line 14"/>
            <p:cNvSpPr>
              <a:spLocks noChangeShapeType="1"/>
            </p:cNvSpPr>
            <p:nvPr/>
          </p:nvSpPr>
          <p:spPr bwMode="auto">
            <a:xfrm>
              <a:off x="1676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0" name="Line 15"/>
            <p:cNvSpPr>
              <a:spLocks noChangeShapeType="1"/>
            </p:cNvSpPr>
            <p:nvPr/>
          </p:nvSpPr>
          <p:spPr bwMode="auto">
            <a:xfrm>
              <a:off x="2057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1" name="Line 16"/>
            <p:cNvSpPr>
              <a:spLocks noChangeShapeType="1"/>
            </p:cNvSpPr>
            <p:nvPr/>
          </p:nvSpPr>
          <p:spPr bwMode="auto">
            <a:xfrm>
              <a:off x="2438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2" name="Line 17"/>
            <p:cNvSpPr>
              <a:spLocks noChangeShapeType="1"/>
            </p:cNvSpPr>
            <p:nvPr/>
          </p:nvSpPr>
          <p:spPr bwMode="auto">
            <a:xfrm>
              <a:off x="2362200" y="2819400"/>
              <a:ext cx="15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3" name="Line 18"/>
            <p:cNvSpPr>
              <a:spLocks noChangeShapeType="1"/>
            </p:cNvSpPr>
            <p:nvPr/>
          </p:nvSpPr>
          <p:spPr bwMode="auto">
            <a:xfrm>
              <a:off x="2819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4" name="Line 19"/>
            <p:cNvSpPr>
              <a:spLocks noChangeShapeType="1"/>
            </p:cNvSpPr>
            <p:nvPr/>
          </p:nvSpPr>
          <p:spPr bwMode="auto">
            <a:xfrm>
              <a:off x="3200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5" name="Line 20"/>
            <p:cNvSpPr>
              <a:spLocks noChangeShapeType="1"/>
            </p:cNvSpPr>
            <p:nvPr/>
          </p:nvSpPr>
          <p:spPr bwMode="auto">
            <a:xfrm>
              <a:off x="3581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6" name="Line 21"/>
            <p:cNvSpPr>
              <a:spLocks noChangeShapeType="1"/>
            </p:cNvSpPr>
            <p:nvPr/>
          </p:nvSpPr>
          <p:spPr bwMode="auto">
            <a:xfrm>
              <a:off x="3962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7" name="Line 22"/>
            <p:cNvSpPr>
              <a:spLocks noChangeShapeType="1"/>
            </p:cNvSpPr>
            <p:nvPr/>
          </p:nvSpPr>
          <p:spPr bwMode="auto">
            <a:xfrm>
              <a:off x="43434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8" name="Line 23"/>
            <p:cNvSpPr>
              <a:spLocks noChangeShapeType="1"/>
            </p:cNvSpPr>
            <p:nvPr/>
          </p:nvSpPr>
          <p:spPr bwMode="auto">
            <a:xfrm>
              <a:off x="76200" y="56388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29" name="Line 24"/>
            <p:cNvSpPr>
              <a:spLocks noChangeShapeType="1"/>
            </p:cNvSpPr>
            <p:nvPr/>
          </p:nvSpPr>
          <p:spPr bwMode="auto">
            <a:xfrm>
              <a:off x="4648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0" name="Line 25"/>
            <p:cNvSpPr>
              <a:spLocks noChangeShapeType="1"/>
            </p:cNvSpPr>
            <p:nvPr/>
          </p:nvSpPr>
          <p:spPr bwMode="auto">
            <a:xfrm>
              <a:off x="5029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1" name="Line 26"/>
            <p:cNvSpPr>
              <a:spLocks noChangeShapeType="1"/>
            </p:cNvSpPr>
            <p:nvPr/>
          </p:nvSpPr>
          <p:spPr bwMode="auto">
            <a:xfrm>
              <a:off x="5410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2" name="Line 27"/>
            <p:cNvSpPr>
              <a:spLocks noChangeShapeType="1"/>
            </p:cNvSpPr>
            <p:nvPr/>
          </p:nvSpPr>
          <p:spPr bwMode="auto">
            <a:xfrm>
              <a:off x="5791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3" name="Line 28"/>
            <p:cNvSpPr>
              <a:spLocks noChangeShapeType="1"/>
            </p:cNvSpPr>
            <p:nvPr/>
          </p:nvSpPr>
          <p:spPr bwMode="auto">
            <a:xfrm>
              <a:off x="6172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4" name="Line 29"/>
            <p:cNvSpPr>
              <a:spLocks noChangeShapeType="1"/>
            </p:cNvSpPr>
            <p:nvPr/>
          </p:nvSpPr>
          <p:spPr bwMode="auto">
            <a:xfrm>
              <a:off x="6553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5" name="Line 30"/>
            <p:cNvSpPr>
              <a:spLocks noChangeShapeType="1"/>
            </p:cNvSpPr>
            <p:nvPr/>
          </p:nvSpPr>
          <p:spPr bwMode="auto">
            <a:xfrm>
              <a:off x="6934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6" name="Line 31"/>
            <p:cNvSpPr>
              <a:spLocks noChangeShapeType="1"/>
            </p:cNvSpPr>
            <p:nvPr/>
          </p:nvSpPr>
          <p:spPr bwMode="auto">
            <a:xfrm>
              <a:off x="7315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7" name="Line 32"/>
            <p:cNvSpPr>
              <a:spLocks noChangeShapeType="1"/>
            </p:cNvSpPr>
            <p:nvPr/>
          </p:nvSpPr>
          <p:spPr bwMode="auto">
            <a:xfrm>
              <a:off x="7696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8" name="Line 33"/>
            <p:cNvSpPr>
              <a:spLocks noChangeShapeType="1"/>
            </p:cNvSpPr>
            <p:nvPr/>
          </p:nvSpPr>
          <p:spPr bwMode="auto">
            <a:xfrm>
              <a:off x="8077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39" name="Line 34"/>
            <p:cNvSpPr>
              <a:spLocks noChangeShapeType="1"/>
            </p:cNvSpPr>
            <p:nvPr/>
          </p:nvSpPr>
          <p:spPr bwMode="auto">
            <a:xfrm>
              <a:off x="8458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0" name="Line 35"/>
            <p:cNvSpPr>
              <a:spLocks noChangeShapeType="1"/>
            </p:cNvSpPr>
            <p:nvPr/>
          </p:nvSpPr>
          <p:spPr bwMode="auto">
            <a:xfrm>
              <a:off x="8839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1" name="Line 36"/>
            <p:cNvSpPr>
              <a:spLocks noChangeShapeType="1"/>
            </p:cNvSpPr>
            <p:nvPr/>
          </p:nvSpPr>
          <p:spPr bwMode="auto">
            <a:xfrm>
              <a:off x="76200" y="2819400"/>
              <a:ext cx="0" cy="28194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2" name="Line 37"/>
            <p:cNvSpPr>
              <a:spLocks noChangeShapeType="1"/>
            </p:cNvSpPr>
            <p:nvPr/>
          </p:nvSpPr>
          <p:spPr bwMode="auto">
            <a:xfrm>
              <a:off x="76200" y="3657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3" name="Line 38"/>
            <p:cNvSpPr>
              <a:spLocks noChangeShapeType="1"/>
            </p:cNvSpPr>
            <p:nvPr/>
          </p:nvSpPr>
          <p:spPr bwMode="auto">
            <a:xfrm>
              <a:off x="76200" y="4038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4" name="Line 39"/>
            <p:cNvSpPr>
              <a:spLocks noChangeShapeType="1"/>
            </p:cNvSpPr>
            <p:nvPr/>
          </p:nvSpPr>
          <p:spPr bwMode="auto">
            <a:xfrm>
              <a:off x="76200" y="4419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5" name="Line 40"/>
            <p:cNvSpPr>
              <a:spLocks noChangeShapeType="1"/>
            </p:cNvSpPr>
            <p:nvPr/>
          </p:nvSpPr>
          <p:spPr bwMode="auto">
            <a:xfrm>
              <a:off x="76200" y="4800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6" name="Line 41"/>
            <p:cNvSpPr>
              <a:spLocks noChangeShapeType="1"/>
            </p:cNvSpPr>
            <p:nvPr/>
          </p:nvSpPr>
          <p:spPr bwMode="auto">
            <a:xfrm>
              <a:off x="76200" y="5181600"/>
              <a:ext cx="8763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49547" name="Rectangle 42"/>
            <p:cNvSpPr>
              <a:spLocks noChangeArrowheads="1"/>
            </p:cNvSpPr>
            <p:nvPr/>
          </p:nvSpPr>
          <p:spPr bwMode="auto">
            <a:xfrm>
              <a:off x="288925" y="3108325"/>
              <a:ext cx="64135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lvl="1"/>
              <a:endParaRPr lang="en-US" altLang="en-US" sz="2400" dirty="0">
                <a:solidFill>
                  <a:srgbClr val="000000"/>
                </a:solidFill>
              </a:endParaRPr>
            </a:p>
            <a:p>
              <a:endParaRPr lang="en-US" altLang="en-US" sz="2400" dirty="0">
                <a:solidFill>
                  <a:srgbClr val="000000"/>
                </a:solidFill>
              </a:endParaRPr>
            </a:p>
            <a:p>
              <a:endParaRPr lang="en-US" altLang="en-US" sz="2400" dirty="0">
                <a:solidFill>
                  <a:srgbClr val="000000"/>
                </a:solidFill>
              </a:endParaRPr>
            </a:p>
          </p:txBody>
        </p:sp>
      </p:grpSp>
      <p:sp>
        <p:nvSpPr>
          <p:cNvPr id="149548" name="Text Box 43"/>
          <p:cNvSpPr txBox="1">
            <a:spLocks noChangeArrowheads="1"/>
          </p:cNvSpPr>
          <p:nvPr/>
        </p:nvSpPr>
        <p:spPr bwMode="auto">
          <a:xfrm>
            <a:off x="3124200" y="144780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med" len="lg"/>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n-US" sz="2800" dirty="0">
                <a:solidFill>
                  <a:srgbClr val="000000"/>
                </a:solidFill>
              </a:rPr>
              <a:t>W/C 210 Example</a:t>
            </a:r>
          </a:p>
        </p:txBody>
      </p:sp>
    </p:spTree>
    <p:extLst>
      <p:ext uri="{BB962C8B-B14F-4D97-AF65-F5344CB8AC3E}">
        <p14:creationId xmlns:p14="http://schemas.microsoft.com/office/powerpoint/2010/main" val="42269481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body" idx="1"/>
          </p:nvPr>
        </p:nvSpPr>
        <p:spPr>
          <a:xfrm>
            <a:off x="228600" y="1524000"/>
            <a:ext cx="8763000" cy="4800600"/>
          </a:xfrm>
        </p:spPr>
        <p:txBody>
          <a:bodyPr/>
          <a:lstStyle/>
          <a:p>
            <a:pPr>
              <a:lnSpc>
                <a:spcPct val="75000"/>
              </a:lnSpc>
              <a:buFont typeface="Monotype Sorts" pitchFamily="2" charset="2"/>
              <a:buNone/>
            </a:pPr>
            <a:r>
              <a:rPr lang="en-US" altLang="en-US" sz="2400" dirty="0"/>
              <a:t>Work center Requirement = </a:t>
            </a:r>
            <a:r>
              <a:rPr lang="en-US" altLang="en-US" sz="2400" u="sng" dirty="0"/>
              <a:t>AM + SM + AS</a:t>
            </a:r>
          </a:p>
          <a:p>
            <a:pPr>
              <a:lnSpc>
                <a:spcPct val="75000"/>
              </a:lnSpc>
              <a:buFont typeface="Monotype Sorts" pitchFamily="2" charset="2"/>
              <a:buNone/>
            </a:pPr>
            <a:r>
              <a:rPr lang="en-US" altLang="en-US" sz="2400" dirty="0"/>
              <a:t>					      67 (PAF)	</a:t>
            </a:r>
          </a:p>
          <a:p>
            <a:pPr>
              <a:lnSpc>
                <a:spcPct val="75000"/>
              </a:lnSpc>
              <a:buFont typeface="Monotype Sorts" pitchFamily="2" charset="2"/>
              <a:buNone/>
            </a:pPr>
            <a:r>
              <a:rPr lang="en-US" altLang="en-US" sz="2400" dirty="0"/>
              <a:t>Where;</a:t>
            </a:r>
          </a:p>
          <a:p>
            <a:pPr>
              <a:lnSpc>
                <a:spcPct val="75000"/>
              </a:lnSpc>
              <a:buFont typeface="Monotype Sorts" pitchFamily="2" charset="2"/>
              <a:buNone/>
            </a:pPr>
            <a:r>
              <a:rPr lang="en-US" altLang="en-US" sz="2400" dirty="0"/>
              <a:t>	“AM” = Calculated Aircraft Maintenance by T/M/S</a:t>
            </a:r>
          </a:p>
          <a:p>
            <a:pPr>
              <a:lnSpc>
                <a:spcPct val="75000"/>
              </a:lnSpc>
              <a:buFont typeface="Monotype Sorts" pitchFamily="2" charset="2"/>
              <a:buNone/>
            </a:pPr>
            <a:r>
              <a:rPr lang="en-US" altLang="en-US" sz="2400" dirty="0"/>
              <a:t>	“SM” = Calculated Support Maintenance by equipment</a:t>
            </a:r>
          </a:p>
          <a:p>
            <a:pPr>
              <a:lnSpc>
                <a:spcPct val="75000"/>
              </a:lnSpc>
              <a:buFont typeface="Monotype Sorts" pitchFamily="2" charset="2"/>
              <a:buNone/>
            </a:pPr>
            <a:r>
              <a:rPr lang="en-US" altLang="en-US" sz="2400" dirty="0"/>
              <a:t>	“AS” = Calculated Administrative Support by </a:t>
            </a:r>
            <a:r>
              <a:rPr lang="en-US" altLang="en-US" dirty="0"/>
              <a:t>w</a:t>
            </a:r>
            <a:r>
              <a:rPr lang="en-US" altLang="en-US" sz="2400" dirty="0"/>
              <a:t>ork center</a:t>
            </a:r>
          </a:p>
          <a:p>
            <a:pPr>
              <a:lnSpc>
                <a:spcPct val="75000"/>
              </a:lnSpc>
              <a:buFont typeface="Monotype Sorts" pitchFamily="2" charset="2"/>
              <a:buNone/>
            </a:pPr>
            <a:endParaRPr lang="en-US" altLang="en-US" sz="2400" i="1" dirty="0"/>
          </a:p>
          <a:p>
            <a:pPr>
              <a:lnSpc>
                <a:spcPct val="75000"/>
              </a:lnSpc>
              <a:buFont typeface="Monotype Sorts" pitchFamily="2" charset="2"/>
              <a:buNone/>
            </a:pPr>
            <a:endParaRPr lang="en-US" altLang="en-US" sz="2400" i="1" dirty="0"/>
          </a:p>
          <a:p>
            <a:pPr>
              <a:lnSpc>
                <a:spcPct val="75000"/>
              </a:lnSpc>
              <a:buFont typeface="Monotype Sorts" pitchFamily="2" charset="2"/>
              <a:buNone/>
            </a:pPr>
            <a:endParaRPr lang="en-US" altLang="en-US" i="1" dirty="0"/>
          </a:p>
          <a:p>
            <a:pPr>
              <a:lnSpc>
                <a:spcPct val="75000"/>
              </a:lnSpc>
              <a:buFont typeface="Monotype Sorts" pitchFamily="2" charset="2"/>
              <a:buNone/>
            </a:pPr>
            <a:endParaRPr lang="en-US" altLang="en-US" sz="2400" i="1" dirty="0"/>
          </a:p>
          <a:p>
            <a:pPr marL="0" indent="0">
              <a:lnSpc>
                <a:spcPct val="75000"/>
              </a:lnSpc>
              <a:buFont typeface="Monotype Sorts" pitchFamily="2" charset="2"/>
              <a:buNone/>
            </a:pPr>
            <a:r>
              <a:rPr lang="en-US" altLang="en-US" sz="2400" i="1" dirty="0"/>
              <a:t>Total requirements are then applied to specific staffing tables for paygrade assignment to meet NEC requirements and</a:t>
            </a:r>
          </a:p>
          <a:p>
            <a:pPr marL="0" indent="0">
              <a:lnSpc>
                <a:spcPct val="75000"/>
              </a:lnSpc>
              <a:buFont typeface="Monotype Sorts" pitchFamily="2" charset="2"/>
              <a:buNone/>
            </a:pPr>
            <a:r>
              <a:rPr lang="en-US" altLang="en-US" sz="2400" i="1" dirty="0"/>
              <a:t>distribution.</a:t>
            </a:r>
          </a:p>
          <a:p>
            <a:pPr>
              <a:lnSpc>
                <a:spcPct val="75000"/>
              </a:lnSpc>
              <a:buFont typeface="Monotype Sorts" pitchFamily="2" charset="2"/>
              <a:buNone/>
            </a:pPr>
            <a:endParaRPr lang="en-US" altLang="en-US" sz="2400" i="1" dirty="0"/>
          </a:p>
          <a:p>
            <a:pPr>
              <a:lnSpc>
                <a:spcPct val="75000"/>
              </a:lnSpc>
              <a:buFont typeface="Monotype Sorts" pitchFamily="2" charset="2"/>
              <a:buNone/>
            </a:pPr>
            <a:r>
              <a:rPr lang="en-US" altLang="en-US" dirty="0"/>
              <a:t>			</a:t>
            </a:r>
            <a:endParaRPr lang="en-US" altLang="en-US" sz="4000" dirty="0"/>
          </a:p>
        </p:txBody>
      </p:sp>
      <p:sp>
        <p:nvSpPr>
          <p:cNvPr id="150531" name="Rectangle 3"/>
          <p:cNvSpPr>
            <a:spLocks noGrp="1" noChangeArrowheads="1"/>
          </p:cNvSpPr>
          <p:nvPr>
            <p:ph type="title"/>
          </p:nvPr>
        </p:nvSpPr>
        <p:spPr>
          <a:xfrm>
            <a:off x="1143000" y="0"/>
            <a:ext cx="8001000" cy="1219200"/>
          </a:xfrm>
        </p:spPr>
        <p:txBody>
          <a:bodyPr/>
          <a:lstStyle/>
          <a:p>
            <a:r>
              <a:rPr lang="en-US" altLang="en-US" sz="3200" dirty="0" err="1"/>
              <a:t>AIMD</a:t>
            </a:r>
            <a:r>
              <a:rPr lang="en-US" altLang="en-US" sz="3200" dirty="0"/>
              <a:t> Production Work Center</a:t>
            </a:r>
          </a:p>
        </p:txBody>
      </p:sp>
    </p:spTree>
    <p:extLst>
      <p:ext uri="{BB962C8B-B14F-4D97-AF65-F5344CB8AC3E}">
        <p14:creationId xmlns:p14="http://schemas.microsoft.com/office/powerpoint/2010/main" val="82219138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Slide Number Placeholder 4"/>
          <p:cNvSpPr txBox="1">
            <a:spLocks/>
          </p:cNvSpPr>
          <p:nvPr/>
        </p:nvSpPr>
        <p:spPr bwMode="auto">
          <a:xfrm>
            <a:off x="8534400" y="6553200"/>
            <a:ext cx="609600" cy="304800"/>
          </a:xfrm>
          <a:prstGeom prst="rect">
            <a:avLst/>
          </a:prstGeom>
          <a:noFill/>
          <a:ln w="9525">
            <a:noFill/>
            <a:miter lim="800000"/>
            <a:headEnd/>
            <a:tailEnd/>
          </a:ln>
        </p:spPr>
        <p:txBody>
          <a:bodyPr/>
          <a:lstStyle/>
          <a:p>
            <a:pPr algn="r"/>
            <a:fld id="{8FF9C72A-8A5D-4F45-AF92-9503AF3D7292}" type="slidenum">
              <a:rPr lang="en-US" sz="1000">
                <a:solidFill>
                  <a:srgbClr val="000000"/>
                </a:solidFill>
                <a:latin typeface="Arial" panose="020B0604020202020204" pitchFamily="34" charset="0"/>
                <a:cs typeface="Arial" panose="020B0604020202020204" pitchFamily="34" charset="0"/>
              </a:rPr>
              <a:pPr algn="r"/>
              <a:t>3</a:t>
            </a:fld>
            <a:endParaRPr lang="en-US" sz="1000" dirty="0">
              <a:solidFill>
                <a:srgbClr val="000000"/>
              </a:solidFill>
              <a:latin typeface="Arial" panose="020B0604020202020204" pitchFamily="34" charset="0"/>
              <a:cs typeface="Arial" panose="020B0604020202020204" pitchFamily="34" charset="0"/>
            </a:endParaRPr>
          </a:p>
        </p:txBody>
      </p:sp>
      <p:sp>
        <p:nvSpPr>
          <p:cNvPr id="21" name="TextBox 20"/>
          <p:cNvSpPr txBox="1"/>
          <p:nvPr/>
        </p:nvSpPr>
        <p:spPr>
          <a:xfrm>
            <a:off x="1219200" y="6172200"/>
            <a:ext cx="1178528" cy="230832"/>
          </a:xfrm>
          <a:prstGeom prst="rect">
            <a:avLst/>
          </a:prstGeom>
          <a:noFill/>
        </p:spPr>
        <p:txBody>
          <a:bodyPr wrap="none" rtlCol="0">
            <a:spAutoFit/>
          </a:bodyPr>
          <a:lstStyle/>
          <a:p>
            <a:r>
              <a:rPr lang="en-US" sz="900" i="1" dirty="0">
                <a:solidFill>
                  <a:srgbClr val="000000"/>
                </a:solidFill>
                <a:latin typeface="Arial" panose="020B0604020202020204" pitchFamily="34" charset="0"/>
                <a:cs typeface="Arial" pitchFamily="34" charset="0"/>
              </a:rPr>
              <a:t>As of end Jan 2019</a:t>
            </a:r>
          </a:p>
        </p:txBody>
      </p:sp>
      <p:sp>
        <p:nvSpPr>
          <p:cNvPr id="18" name="Rectangle 17"/>
          <p:cNvSpPr/>
          <p:nvPr/>
        </p:nvSpPr>
        <p:spPr>
          <a:xfrm>
            <a:off x="2209800" y="1371600"/>
            <a:ext cx="6934200" cy="1400383"/>
          </a:xfrm>
          <a:prstGeom prst="rect">
            <a:avLst/>
          </a:prstGeom>
        </p:spPr>
        <p:txBody>
          <a:bodyPr wrap="square">
            <a:spAutoFit/>
          </a:bodyPr>
          <a:lstStyle/>
          <a:p>
            <a:pPr marL="347663" lvl="1" indent="-347663" eaLnBrk="0" hangingPunct="0">
              <a:spcBef>
                <a:spcPts val="0"/>
              </a:spcBef>
              <a:spcAft>
                <a:spcPts val="200"/>
              </a:spcAft>
              <a:buFontTx/>
              <a:buBlip>
                <a:blip r:embed="rId3"/>
              </a:buBlip>
              <a:defRPr/>
            </a:pPr>
            <a:r>
              <a:rPr lang="en-US" sz="2000" kern="0" dirty="0">
                <a:solidFill>
                  <a:srgbClr val="000000"/>
                </a:solidFill>
                <a:latin typeface="Arial" panose="020B0604020202020204" pitchFamily="34" charset="0"/>
                <a:cs typeface="Arial" panose="020B0604020202020204" pitchFamily="34" charset="0"/>
              </a:rPr>
              <a:t>Navy’s Occupational Classification Systems</a:t>
            </a:r>
          </a:p>
          <a:p>
            <a:pPr marL="347663" lvl="1" indent="-347663" eaLnBrk="0" hangingPunct="0">
              <a:spcBef>
                <a:spcPts val="0"/>
              </a:spcBef>
              <a:spcAft>
                <a:spcPts val="200"/>
              </a:spcAft>
              <a:buFontTx/>
              <a:buBlip>
                <a:blip r:embed="rId3"/>
              </a:buBlip>
              <a:defRPr/>
            </a:pPr>
            <a:r>
              <a:rPr lang="en-US" sz="2000" kern="0" dirty="0">
                <a:solidFill>
                  <a:srgbClr val="000000"/>
                </a:solidFill>
                <a:latin typeface="Arial" panose="020B0604020202020204" pitchFamily="34" charset="0"/>
                <a:cs typeface="Arial" panose="020B0604020202020204" pitchFamily="34" charset="0"/>
              </a:rPr>
              <a:t>Fleet Manpower Requirements Determination</a:t>
            </a:r>
          </a:p>
          <a:p>
            <a:pPr marL="347663" lvl="1" indent="-347663" eaLnBrk="0" hangingPunct="0">
              <a:spcBef>
                <a:spcPts val="0"/>
              </a:spcBef>
              <a:spcAft>
                <a:spcPts val="200"/>
              </a:spcAft>
              <a:buFontTx/>
              <a:buBlip>
                <a:blip r:embed="rId3"/>
              </a:buBlip>
              <a:defRPr/>
            </a:pPr>
            <a:r>
              <a:rPr lang="en-US" sz="2000" kern="0" dirty="0">
                <a:solidFill>
                  <a:srgbClr val="000000"/>
                </a:solidFill>
                <a:latin typeface="Arial" panose="020B0604020202020204" pitchFamily="34" charset="0"/>
                <a:cs typeface="Arial" panose="020B0604020202020204" pitchFamily="34" charset="0"/>
              </a:rPr>
              <a:t>Navy’s Manpower Management Program Administration</a:t>
            </a:r>
          </a:p>
          <a:p>
            <a:pPr marL="347663" lvl="1" indent="-347663" eaLnBrk="0" hangingPunct="0">
              <a:spcBef>
                <a:spcPts val="0"/>
              </a:spcBef>
              <a:spcAft>
                <a:spcPts val="200"/>
              </a:spcAft>
              <a:buFontTx/>
              <a:buBlip>
                <a:blip r:embed="rId3"/>
              </a:buBlip>
              <a:defRPr/>
            </a:pPr>
            <a:r>
              <a:rPr lang="en-US" sz="2000" kern="0" dirty="0">
                <a:solidFill>
                  <a:srgbClr val="000000"/>
                </a:solidFill>
                <a:latin typeface="Arial" panose="020B0604020202020204" pitchFamily="34" charset="0"/>
                <a:cs typeface="Arial" panose="020B0604020202020204" pitchFamily="34" charset="0"/>
              </a:rPr>
              <a:t>Navy’s Manpower Information System Business RQMT</a:t>
            </a:r>
            <a:endParaRPr lang="en-US" sz="2000" dirty="0">
              <a:solidFill>
                <a:srgbClr val="000000"/>
              </a:solidFill>
              <a:latin typeface="Arial" panose="020B0604020202020204" pitchFamily="34" charset="0"/>
              <a:cs typeface="Arial" panose="020B0604020202020204" pitchFamily="34" charset="0"/>
            </a:endParaRPr>
          </a:p>
        </p:txBody>
      </p:sp>
      <p:sp>
        <p:nvSpPr>
          <p:cNvPr id="19" name="Rectangle 18"/>
          <p:cNvSpPr/>
          <p:nvPr/>
        </p:nvSpPr>
        <p:spPr>
          <a:xfrm>
            <a:off x="608294" y="1656292"/>
            <a:ext cx="1329210" cy="830997"/>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dirty="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Mission</a:t>
            </a:r>
          </a:p>
          <a:p>
            <a:pPr algn="ctr"/>
            <a:r>
              <a:rPr lang="en-US" sz="2400" b="1" dirty="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Areas</a:t>
            </a:r>
          </a:p>
        </p:txBody>
      </p:sp>
      <p:sp>
        <p:nvSpPr>
          <p:cNvPr id="22" name="Rectangle 21"/>
          <p:cNvSpPr/>
          <p:nvPr/>
        </p:nvSpPr>
        <p:spPr>
          <a:xfrm>
            <a:off x="3863672" y="3232274"/>
            <a:ext cx="5280328" cy="3652282"/>
          </a:xfrm>
          <a:prstGeom prst="rect">
            <a:avLst/>
          </a:prstGeom>
        </p:spPr>
        <p:txBody>
          <a:bodyPr wrap="square">
            <a:spAutoFit/>
          </a:bodyPr>
          <a:lstStyle/>
          <a:p>
            <a:pPr marL="228600" lvl="1" indent="-228600" eaLnBrk="0" hangingPunct="0">
              <a:spcBef>
                <a:spcPts val="200"/>
              </a:spcBef>
              <a:spcAft>
                <a:spcPts val="200"/>
              </a:spcAft>
              <a:buFontTx/>
              <a:buBlip>
                <a:blip r:embed="rId3"/>
              </a:buBlip>
              <a:defRPr/>
            </a:pPr>
            <a:r>
              <a:rPr lang="en-US" sz="1600" kern="0" dirty="0">
                <a:solidFill>
                  <a:srgbClr val="000000"/>
                </a:solidFill>
                <a:latin typeface="Arial" panose="020B0604020202020204" pitchFamily="34" charset="0"/>
                <a:cs typeface="Arial" panose="020B0604020202020204" pitchFamily="34" charset="0"/>
              </a:rPr>
              <a:t>Effective Job &amp; Qualifications Management</a:t>
            </a:r>
          </a:p>
          <a:p>
            <a:pPr marL="457200" lvl="2" indent="-228600" eaLnBrk="0" hangingPunct="0">
              <a:spcBef>
                <a:spcPts val="200"/>
              </a:spcBef>
              <a:spcAft>
                <a:spcPts val="200"/>
              </a:spcAft>
              <a:buFontTx/>
              <a:buBlip>
                <a:blip r:embed="rId4"/>
              </a:buBlip>
              <a:defRPr/>
            </a:pPr>
            <a:r>
              <a:rPr lang="en-US" sz="1400" kern="0" dirty="0">
                <a:solidFill>
                  <a:srgbClr val="000000"/>
                </a:solidFill>
                <a:latin typeface="Arial" panose="020B0604020202020204" pitchFamily="34" charset="0"/>
                <a:cs typeface="Arial" panose="020B0604020202020204" pitchFamily="34" charset="0"/>
              </a:rPr>
              <a:t>Military human resources structures (e.g., Rating, NEC, NEBC, Designator, AQD, NOBC, SUBSPEC)</a:t>
            </a:r>
          </a:p>
          <a:p>
            <a:pPr marL="228600" lvl="1" indent="-228600" eaLnBrk="0" hangingPunct="0">
              <a:spcBef>
                <a:spcPts val="200"/>
              </a:spcBef>
              <a:spcAft>
                <a:spcPts val="200"/>
              </a:spcAft>
              <a:buFontTx/>
              <a:buBlip>
                <a:blip r:embed="rId3"/>
              </a:buBlip>
              <a:defRPr/>
            </a:pPr>
            <a:r>
              <a:rPr lang="en-US" sz="1600" kern="0" dirty="0">
                <a:solidFill>
                  <a:srgbClr val="000000"/>
                </a:solidFill>
                <a:latin typeface="Arial" panose="020B0604020202020204" pitchFamily="34" charset="0"/>
                <a:cs typeface="Arial" panose="020B0604020202020204" pitchFamily="34" charset="0"/>
              </a:rPr>
              <a:t>Valid Ship/Squadron Manpower Requirements</a:t>
            </a:r>
          </a:p>
          <a:p>
            <a:pPr marL="457200" lvl="2" indent="-228600" eaLnBrk="0" hangingPunct="0">
              <a:spcBef>
                <a:spcPts val="200"/>
              </a:spcBef>
              <a:spcAft>
                <a:spcPts val="200"/>
              </a:spcAft>
              <a:buFontTx/>
              <a:buBlip>
                <a:blip r:embed="rId4"/>
              </a:buBlip>
              <a:defRPr/>
            </a:pPr>
            <a:r>
              <a:rPr lang="en-US" sz="1400" kern="0" dirty="0">
                <a:solidFill>
                  <a:srgbClr val="000000"/>
                </a:solidFill>
                <a:latin typeface="Arial" panose="020B0604020202020204" pitchFamily="34" charset="0"/>
                <a:cs typeface="Arial" panose="020B0604020202020204" pitchFamily="34" charset="0"/>
              </a:rPr>
              <a:t>209K RQMTs - 43% of Navy’s Military RQMTs</a:t>
            </a:r>
            <a:endParaRPr lang="en-US" sz="1600" kern="0" dirty="0">
              <a:solidFill>
                <a:srgbClr val="000000"/>
              </a:solidFill>
              <a:latin typeface="Arial" panose="020B0604020202020204" pitchFamily="34" charset="0"/>
              <a:cs typeface="Arial" panose="020B0604020202020204" pitchFamily="34" charset="0"/>
            </a:endParaRPr>
          </a:p>
          <a:p>
            <a:pPr marL="228600" lvl="1" indent="-228600" eaLnBrk="0" hangingPunct="0">
              <a:spcBef>
                <a:spcPts val="200"/>
              </a:spcBef>
              <a:spcAft>
                <a:spcPts val="200"/>
              </a:spcAft>
              <a:buFontTx/>
              <a:buBlip>
                <a:blip r:embed="rId3"/>
              </a:buBlip>
              <a:defRPr/>
            </a:pPr>
            <a:r>
              <a:rPr lang="en-US" sz="1600" kern="0" dirty="0">
                <a:solidFill>
                  <a:srgbClr val="000000"/>
                </a:solidFill>
                <a:latin typeface="Arial" panose="020B0604020202020204" pitchFamily="34" charset="0"/>
                <a:cs typeface="Arial" panose="020B0604020202020204" pitchFamily="34" charset="0"/>
              </a:rPr>
              <a:t>Effective Manpower Management Processes &amp; Policies</a:t>
            </a:r>
          </a:p>
          <a:p>
            <a:pPr marL="457200" lvl="2" indent="-228600" eaLnBrk="0" hangingPunct="0">
              <a:spcBef>
                <a:spcPts val="200"/>
              </a:spcBef>
              <a:spcAft>
                <a:spcPts val="200"/>
              </a:spcAft>
              <a:buFontTx/>
              <a:buBlip>
                <a:blip r:embed="rId4"/>
              </a:buBlip>
              <a:defRPr/>
            </a:pPr>
            <a:r>
              <a:rPr lang="en-US" sz="1400" dirty="0">
                <a:solidFill>
                  <a:srgbClr val="000000"/>
                </a:solidFill>
                <a:latin typeface="Arial" panose="020B0604020202020204" pitchFamily="34" charset="0"/>
                <a:cs typeface="Arial" panose="020B0604020202020204" pitchFamily="34" charset="0"/>
              </a:rPr>
              <a:t>Authoritative Activity Manpower Documents (AMDs) for 6,140+ Units &amp; 7471 Positions </a:t>
            </a:r>
            <a:endParaRPr lang="en-US" sz="1400" kern="0" dirty="0">
              <a:solidFill>
                <a:srgbClr val="000000"/>
              </a:solidFill>
              <a:latin typeface="Arial" panose="020B0604020202020204" pitchFamily="34" charset="0"/>
              <a:cs typeface="Arial" panose="020B0604020202020204" pitchFamily="34" charset="0"/>
            </a:endParaRPr>
          </a:p>
          <a:p>
            <a:pPr marL="228600" lvl="1" indent="-228600" eaLnBrk="0" hangingPunct="0">
              <a:spcBef>
                <a:spcPts val="200"/>
              </a:spcBef>
              <a:spcAft>
                <a:spcPts val="200"/>
              </a:spcAft>
              <a:buFontTx/>
              <a:buBlip>
                <a:blip r:embed="rId3"/>
              </a:buBlip>
              <a:defRPr/>
            </a:pPr>
            <a:r>
              <a:rPr lang="en-US" sz="1600" kern="0" dirty="0">
                <a:solidFill>
                  <a:srgbClr val="000000"/>
                </a:solidFill>
                <a:latin typeface="Arial" panose="020B0604020202020204" pitchFamily="34" charset="0"/>
                <a:cs typeface="Arial" panose="020B0604020202020204" pitchFamily="34" charset="0"/>
              </a:rPr>
              <a:t>Effective Information System Performance of Manpower Processes</a:t>
            </a:r>
          </a:p>
          <a:p>
            <a:pPr marL="576263" lvl="2" indent="-228600" eaLnBrk="0" hangingPunct="0">
              <a:spcBef>
                <a:spcPts val="200"/>
              </a:spcBef>
              <a:spcAft>
                <a:spcPts val="200"/>
              </a:spcAft>
              <a:buFontTx/>
              <a:buBlip>
                <a:blip r:embed="rId4"/>
              </a:buBlip>
              <a:defRPr/>
            </a:pPr>
            <a:r>
              <a:rPr lang="en-US" sz="1400" kern="0" dirty="0">
                <a:solidFill>
                  <a:srgbClr val="000000"/>
                </a:solidFill>
                <a:latin typeface="Arial" panose="020B0604020202020204" pitchFamily="34" charset="0"/>
                <a:cs typeface="Arial" panose="020B0604020202020204" pitchFamily="34" charset="0"/>
              </a:rPr>
              <a:t>Activity Manpower Management (TFMMS) and FMRD support information system performance (40+ Outgoing Interfaces)</a:t>
            </a:r>
          </a:p>
        </p:txBody>
      </p:sp>
      <p:sp>
        <p:nvSpPr>
          <p:cNvPr id="23" name="Rectangle 22"/>
          <p:cNvSpPr/>
          <p:nvPr/>
        </p:nvSpPr>
        <p:spPr>
          <a:xfrm>
            <a:off x="5042538" y="2743089"/>
            <a:ext cx="2922595"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u="sng" dirty="0">
                <a:ln w="11430"/>
                <a:solidFill>
                  <a:srgbClr val="996633"/>
                </a:solidFill>
                <a:effectLst>
                  <a:outerShdw blurRad="50800" dist="39000" dir="5460000" algn="tl">
                    <a:srgbClr val="000000">
                      <a:alpha val="38000"/>
                    </a:srgbClr>
                  </a:outerShdw>
                </a:effectLst>
                <a:latin typeface="Arial" panose="020B0604020202020204" pitchFamily="34" charset="0"/>
                <a:cs typeface="Arial" panose="020B0604020202020204" pitchFamily="34" charset="0"/>
              </a:rPr>
              <a:t>Primary Outcomes</a:t>
            </a:r>
          </a:p>
        </p:txBody>
      </p:sp>
      <p:graphicFrame>
        <p:nvGraphicFramePr>
          <p:cNvPr id="20" name="Chart 19"/>
          <p:cNvGraphicFramePr/>
          <p:nvPr/>
        </p:nvGraphicFramePr>
        <p:xfrm>
          <a:off x="152400" y="3613274"/>
          <a:ext cx="3581400" cy="2819400"/>
        </p:xfrm>
        <a:graphic>
          <a:graphicData uri="http://schemas.openxmlformats.org/drawingml/2006/chart">
            <c:chart xmlns:c="http://schemas.openxmlformats.org/drawingml/2006/chart" xmlns:r="http://schemas.openxmlformats.org/officeDocument/2006/relationships" r:id="rId5"/>
          </a:graphicData>
        </a:graphic>
      </p:graphicFrame>
      <p:cxnSp>
        <p:nvCxnSpPr>
          <p:cNvPr id="7174" name="Straight Arrow Connector 11"/>
          <p:cNvCxnSpPr>
            <a:cxnSpLocks noChangeShapeType="1"/>
          </p:cNvCxnSpPr>
          <p:nvPr/>
        </p:nvCxnSpPr>
        <p:spPr bwMode="auto">
          <a:xfrm flipH="1">
            <a:off x="2971800" y="4222874"/>
            <a:ext cx="838200" cy="457200"/>
          </a:xfrm>
          <a:prstGeom prst="straightConnector1">
            <a:avLst/>
          </a:prstGeom>
          <a:noFill/>
          <a:ln w="9525" algn="ctr">
            <a:solidFill>
              <a:srgbClr val="FF0000"/>
            </a:solidFill>
            <a:round/>
            <a:headEnd/>
            <a:tailEnd type="arrow" w="med" len="med"/>
          </a:ln>
        </p:spPr>
      </p:cxnSp>
      <p:sp>
        <p:nvSpPr>
          <p:cNvPr id="7175" name="TextBox 13"/>
          <p:cNvSpPr txBox="1">
            <a:spLocks noChangeArrowheads="1"/>
          </p:cNvSpPr>
          <p:nvPr/>
        </p:nvSpPr>
        <p:spPr bwMode="auto">
          <a:xfrm>
            <a:off x="3069772" y="3943643"/>
            <a:ext cx="609600" cy="507831"/>
          </a:xfrm>
          <a:prstGeom prst="rect">
            <a:avLst/>
          </a:prstGeom>
          <a:solidFill>
            <a:schemeClr val="bg1"/>
          </a:solidFill>
          <a:ln w="9525">
            <a:solidFill>
              <a:srgbClr val="FF0000"/>
            </a:solidFill>
            <a:miter lim="800000"/>
            <a:headEnd/>
            <a:tailEnd/>
          </a:ln>
        </p:spPr>
        <p:txBody>
          <a:bodyPr>
            <a:spAutoFit/>
          </a:bodyPr>
          <a:lstStyle/>
          <a:p>
            <a:pPr algn="ctr">
              <a:spcBef>
                <a:spcPts val="0"/>
              </a:spcBef>
            </a:pPr>
            <a:r>
              <a:rPr lang="en-US" sz="900" dirty="0">
                <a:solidFill>
                  <a:srgbClr val="000000"/>
                </a:solidFill>
                <a:latin typeface="Arial" panose="020B0604020202020204" pitchFamily="34" charset="0"/>
                <a:cs typeface="Arial" panose="020B0604020202020204" pitchFamily="34" charset="0"/>
              </a:rPr>
              <a:t>$16B</a:t>
            </a:r>
          </a:p>
          <a:p>
            <a:pPr algn="ctr">
              <a:spcBef>
                <a:spcPts val="0"/>
              </a:spcBef>
            </a:pPr>
            <a:r>
              <a:rPr lang="en-US" sz="900" i="1" dirty="0">
                <a:solidFill>
                  <a:srgbClr val="000000"/>
                </a:solidFill>
                <a:latin typeface="Arial" panose="020B0604020202020204" pitchFamily="34" charset="0"/>
                <a:cs typeface="Arial" panose="020B0604020202020204" pitchFamily="34" charset="0"/>
              </a:rPr>
              <a:t>(fully funded)</a:t>
            </a:r>
          </a:p>
        </p:txBody>
      </p:sp>
      <p:sp>
        <p:nvSpPr>
          <p:cNvPr id="29" name="TextBox 28"/>
          <p:cNvSpPr txBox="1"/>
          <p:nvPr/>
        </p:nvSpPr>
        <p:spPr>
          <a:xfrm>
            <a:off x="152400" y="3200400"/>
            <a:ext cx="3570208" cy="369332"/>
          </a:xfrm>
          <a:prstGeom prst="rect">
            <a:avLst/>
          </a:prstGeom>
          <a:noFill/>
        </p:spPr>
        <p:txBody>
          <a:bodyPr wrap="none" rtlCol="0">
            <a:spAutoFit/>
          </a:bodyPr>
          <a:lstStyle/>
          <a:p>
            <a:r>
              <a:rPr lang="en-US" sz="1800" u="sng" dirty="0">
                <a:solidFill>
                  <a:srgbClr val="000000"/>
                </a:solidFill>
                <a:latin typeface="Arial" panose="020B0604020202020204" pitchFamily="34" charset="0"/>
                <a:cs typeface="Arial" pitchFamily="34" charset="0"/>
              </a:rPr>
              <a:t>Navy Military Manpower RQMTs</a:t>
            </a:r>
          </a:p>
        </p:txBody>
      </p:sp>
      <p:sp>
        <p:nvSpPr>
          <p:cNvPr id="2" name="TextBox 1"/>
          <p:cNvSpPr txBox="1"/>
          <p:nvPr/>
        </p:nvSpPr>
        <p:spPr>
          <a:xfrm>
            <a:off x="2794149" y="5924843"/>
            <a:ext cx="928459" cy="507831"/>
          </a:xfrm>
          <a:prstGeom prst="rect">
            <a:avLst/>
          </a:prstGeom>
          <a:solidFill>
            <a:srgbClr val="FFC000"/>
          </a:solidFill>
          <a:scene3d>
            <a:camera prst="orthographicFront"/>
            <a:lightRig rig="threePt" dir="t"/>
          </a:scene3d>
          <a:sp3d>
            <a:bevelT/>
          </a:sp3d>
        </p:spPr>
        <p:txBody>
          <a:bodyPr wrap="none" rtlCol="0">
            <a:spAutoFit/>
          </a:bodyPr>
          <a:lstStyle/>
          <a:p>
            <a:pPr algn="ctr"/>
            <a:r>
              <a:rPr lang="en-US" sz="900" dirty="0">
                <a:solidFill>
                  <a:srgbClr val="000000"/>
                </a:solidFill>
                <a:latin typeface="Arial" panose="020B0604020202020204" pitchFamily="34" charset="0"/>
                <a:cs typeface="Arial" panose="020B0604020202020204" pitchFamily="34" charset="0"/>
              </a:rPr>
              <a:t>Civil Service &amp;</a:t>
            </a:r>
          </a:p>
          <a:p>
            <a:pPr algn="ctr"/>
            <a:r>
              <a:rPr lang="en-US" sz="900" dirty="0">
                <a:solidFill>
                  <a:srgbClr val="000000"/>
                </a:solidFill>
                <a:latin typeface="Arial" panose="020B0604020202020204" pitchFamily="34" charset="0"/>
                <a:cs typeface="Arial" panose="020B0604020202020204" pitchFamily="34" charset="0"/>
              </a:rPr>
              <a:t>Contract</a:t>
            </a:r>
          </a:p>
          <a:p>
            <a:pPr algn="ctr"/>
            <a:r>
              <a:rPr lang="en-US" sz="900" dirty="0">
                <a:solidFill>
                  <a:srgbClr val="000000"/>
                </a:solidFill>
                <a:latin typeface="Arial" panose="020B0604020202020204" pitchFamily="34" charset="0"/>
                <a:cs typeface="Arial" panose="020B0604020202020204" pitchFamily="34" charset="0"/>
              </a:rPr>
              <a:t>267,666</a:t>
            </a:r>
          </a:p>
        </p:txBody>
      </p:sp>
      <p:sp>
        <p:nvSpPr>
          <p:cNvPr id="3" name="Title 2"/>
          <p:cNvSpPr>
            <a:spLocks noGrp="1"/>
          </p:cNvSpPr>
          <p:nvPr>
            <p:ph type="title"/>
          </p:nvPr>
        </p:nvSpPr>
        <p:spPr/>
        <p:txBody>
          <a:bodyPr/>
          <a:lstStyle/>
          <a:p>
            <a:r>
              <a:rPr lang="en-US" dirty="0"/>
              <a:t>Navy Manpower Analysis Center</a:t>
            </a:r>
            <a:br>
              <a:rPr lang="en-US" sz="3200" i="1" dirty="0"/>
            </a:br>
            <a:r>
              <a:rPr lang="en-US" sz="3200" i="1" dirty="0"/>
              <a:t>At a Glance</a:t>
            </a:r>
            <a:endParaRPr lang="en-US" sz="4400" dirty="0"/>
          </a:p>
        </p:txBody>
      </p:sp>
    </p:spTree>
    <p:extLst>
      <p:ext uri="{BB962C8B-B14F-4D97-AF65-F5344CB8AC3E}">
        <p14:creationId xmlns:p14="http://schemas.microsoft.com/office/powerpoint/2010/main" val="2400263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itle 1"/>
          <p:cNvSpPr>
            <a:spLocks noGrp="1"/>
          </p:cNvSpPr>
          <p:nvPr>
            <p:ph type="title"/>
          </p:nvPr>
        </p:nvSpPr>
        <p:spPr>
          <a:xfrm>
            <a:off x="1143000" y="0"/>
            <a:ext cx="8001000" cy="1219200"/>
          </a:xfrm>
        </p:spPr>
        <p:txBody>
          <a:bodyPr/>
          <a:lstStyle/>
          <a:p>
            <a:r>
              <a:rPr lang="en-US" altLang="en-US" dirty="0"/>
              <a:t> </a:t>
            </a:r>
            <a:r>
              <a:rPr lang="en-US" altLang="en-US" sz="3200" dirty="0"/>
              <a:t>Officer</a:t>
            </a:r>
            <a:r>
              <a:rPr lang="en-US" altLang="en-US" dirty="0"/>
              <a:t> </a:t>
            </a:r>
            <a:r>
              <a:rPr lang="en-US" altLang="en-US" sz="2800" dirty="0"/>
              <a:t>and</a:t>
            </a:r>
            <a:r>
              <a:rPr lang="en-US" altLang="en-US" dirty="0"/>
              <a:t> </a:t>
            </a:r>
            <a:r>
              <a:rPr lang="en-US" altLang="en-US" sz="3200" dirty="0"/>
              <a:t>Aircrew Requirements</a:t>
            </a:r>
          </a:p>
        </p:txBody>
      </p:sp>
      <p:sp>
        <p:nvSpPr>
          <p:cNvPr id="5" name="Google Shape;336;p28"/>
          <p:cNvSpPr txBox="1">
            <a:spLocks noGrp="1"/>
          </p:cNvSpPr>
          <p:nvPr>
            <p:ph sz="half" idx="1"/>
          </p:nvPr>
        </p:nvSpPr>
        <p:spPr>
          <a:xfrm>
            <a:off x="152400" y="1524000"/>
            <a:ext cx="8839200" cy="5029200"/>
          </a:xfrm>
          <a:prstGeom prst="rect">
            <a:avLst/>
          </a:prstGeom>
          <a:noFill/>
          <a:ln>
            <a:noFill/>
          </a:ln>
        </p:spPr>
        <p:txBody>
          <a:bodyPr spcFirstLastPara="1" wrap="square" lIns="92075" tIns="46025" rIns="92075" bIns="46025" anchor="t" anchorCtr="0">
            <a:noAutofit/>
          </a:bodyPr>
          <a:lstStyle/>
          <a:p>
            <a:pPr marL="800100" lvl="0" indent="-317500" algn="l" rtl="0">
              <a:spcBef>
                <a:spcPts val="0"/>
              </a:spcBef>
              <a:spcAft>
                <a:spcPts val="0"/>
              </a:spcAft>
              <a:buSzPts val="2400"/>
              <a:buFont typeface="Arial"/>
              <a:buChar char="•"/>
            </a:pPr>
            <a:r>
              <a:rPr lang="en-US" sz="2400" dirty="0"/>
              <a:t>Aircrew</a:t>
            </a:r>
            <a:endParaRPr sz="2400" dirty="0"/>
          </a:p>
          <a:p>
            <a:pPr marL="1200150" lvl="1" indent="-285750" algn="l" rtl="0">
              <a:spcBef>
                <a:spcPts val="480"/>
              </a:spcBef>
              <a:spcAft>
                <a:spcPts val="0"/>
              </a:spcAft>
              <a:buSzPts val="2400"/>
              <a:buFont typeface="Arial"/>
              <a:buChar char="•"/>
            </a:pPr>
            <a:r>
              <a:rPr lang="en-US" dirty="0"/>
              <a:t>Driven by Production Planning Factors (PPFs) for FRS</a:t>
            </a:r>
            <a:endParaRPr dirty="0"/>
          </a:p>
          <a:p>
            <a:pPr marL="1200150" lvl="1" indent="-285750" algn="l" rtl="0">
              <a:spcBef>
                <a:spcPts val="480"/>
              </a:spcBef>
              <a:spcAft>
                <a:spcPts val="0"/>
              </a:spcAft>
              <a:buSzPts val="2400"/>
              <a:buFont typeface="Arial"/>
              <a:buChar char="•"/>
            </a:pPr>
            <a:r>
              <a:rPr lang="en-US" dirty="0"/>
              <a:t>Driven by Crew Seat Ratio (CSR) &amp; Primary Authorized Aircraft (PAA) for operational fleet squadrons.</a:t>
            </a:r>
            <a:endParaRPr dirty="0"/>
          </a:p>
          <a:p>
            <a:pPr marL="1600200" lvl="2" indent="-266700" algn="l" rtl="0">
              <a:spcBef>
                <a:spcPts val="360"/>
              </a:spcBef>
              <a:spcAft>
                <a:spcPts val="0"/>
              </a:spcAft>
              <a:buSzPts val="2400"/>
              <a:buFont typeface="Arial"/>
              <a:buChar char="•"/>
            </a:pPr>
            <a:r>
              <a:rPr lang="en-US" sz="2000" dirty="0"/>
              <a:t>CSR x PAA = Total Crews</a:t>
            </a:r>
            <a:endParaRPr sz="2000" dirty="0"/>
          </a:p>
          <a:p>
            <a:pPr marL="1600200" lvl="2" indent="-266700" algn="l" rtl="0">
              <a:spcBef>
                <a:spcPts val="360"/>
              </a:spcBef>
              <a:spcAft>
                <a:spcPts val="0"/>
              </a:spcAft>
              <a:buSzPts val="2400"/>
              <a:buFont typeface="Arial"/>
              <a:buChar char="•"/>
            </a:pPr>
            <a:r>
              <a:rPr lang="en-US" sz="2000" dirty="0"/>
              <a:t>Total Crews x Crew Positions = </a:t>
            </a:r>
            <a:r>
              <a:rPr lang="en-US" sz="2000" u="sng" dirty="0"/>
              <a:t>Total Aviators/Aircrew</a:t>
            </a:r>
          </a:p>
          <a:p>
            <a:pPr marL="1333500" lvl="2" indent="0" algn="l" rtl="0">
              <a:spcBef>
                <a:spcPts val="360"/>
              </a:spcBef>
              <a:spcAft>
                <a:spcPts val="0"/>
              </a:spcAft>
              <a:buSzPts val="2400"/>
              <a:buNone/>
            </a:pPr>
            <a:endParaRPr sz="2000" dirty="0"/>
          </a:p>
          <a:p>
            <a:pPr marL="800100" lvl="0" indent="-317500" algn="l" rtl="0">
              <a:spcBef>
                <a:spcPts val="560"/>
              </a:spcBef>
              <a:spcAft>
                <a:spcPts val="0"/>
              </a:spcAft>
              <a:buSzPts val="2400"/>
              <a:buFont typeface="Arial"/>
              <a:buChar char="•"/>
            </a:pPr>
            <a:r>
              <a:rPr lang="en-US" sz="2400" dirty="0"/>
              <a:t>Ground Officers</a:t>
            </a:r>
            <a:endParaRPr sz="2400" dirty="0"/>
          </a:p>
          <a:p>
            <a:pPr marL="1200150" lvl="1" indent="-285750" algn="l" rtl="0">
              <a:spcBef>
                <a:spcPts val="480"/>
              </a:spcBef>
              <a:spcAft>
                <a:spcPts val="0"/>
              </a:spcAft>
              <a:buSzPts val="2400"/>
              <a:buFont typeface="Arial"/>
              <a:buChar char="•"/>
            </a:pPr>
            <a:r>
              <a:rPr lang="en-US" dirty="0"/>
              <a:t>As directed by instruction/higher authority, the Ground Officer Staffing Guide (GOSG) Staffing Standard or as defined in the ROC/POE (Intel,, Admin, MMCO, AMO, MCO, Gunner, etc.).</a:t>
            </a:r>
            <a:endParaRPr dirty="0"/>
          </a:p>
        </p:txBody>
      </p:sp>
    </p:spTree>
    <p:extLst>
      <p:ext uri="{BB962C8B-B14F-4D97-AF65-F5344CB8AC3E}">
        <p14:creationId xmlns:p14="http://schemas.microsoft.com/office/powerpoint/2010/main" val="9868141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itle 1"/>
          <p:cNvSpPr>
            <a:spLocks noGrp="1"/>
          </p:cNvSpPr>
          <p:nvPr>
            <p:ph type="title"/>
          </p:nvPr>
        </p:nvSpPr>
        <p:spPr>
          <a:xfrm>
            <a:off x="1143000" y="76200"/>
            <a:ext cx="8001000" cy="1143000"/>
          </a:xfrm>
        </p:spPr>
        <p:txBody>
          <a:bodyPr/>
          <a:lstStyle/>
          <a:p>
            <a:r>
              <a:rPr lang="en-US" altLang="en-US" sz="3200" dirty="0"/>
              <a:t>On-site Visits</a:t>
            </a:r>
          </a:p>
        </p:txBody>
      </p:sp>
      <p:sp>
        <p:nvSpPr>
          <p:cNvPr id="152580" name="Content Placeholder 3"/>
          <p:cNvSpPr>
            <a:spLocks noGrp="1"/>
          </p:cNvSpPr>
          <p:nvPr>
            <p:ph sz="half" idx="1"/>
          </p:nvPr>
        </p:nvSpPr>
        <p:spPr>
          <a:xfrm>
            <a:off x="365125" y="1524000"/>
            <a:ext cx="8778875" cy="4114800"/>
          </a:xfrm>
        </p:spPr>
        <p:txBody>
          <a:bodyPr/>
          <a:lstStyle/>
          <a:p>
            <a:pPr>
              <a:lnSpc>
                <a:spcPct val="80000"/>
              </a:lnSpc>
              <a:buFont typeface="Arial" charset="0"/>
              <a:buChar char="•"/>
            </a:pPr>
            <a:r>
              <a:rPr lang="en-US" altLang="en-US" sz="2800" dirty="0"/>
              <a:t>They are not always required or feasible</a:t>
            </a:r>
          </a:p>
          <a:p>
            <a:pPr>
              <a:lnSpc>
                <a:spcPct val="80000"/>
              </a:lnSpc>
              <a:buFont typeface="Arial" charset="0"/>
              <a:buChar char="•"/>
            </a:pPr>
            <a:r>
              <a:rPr lang="en-US" altLang="en-US" sz="2800" dirty="0"/>
              <a:t>When site visits occur, they usually:</a:t>
            </a:r>
          </a:p>
          <a:p>
            <a:pPr lvl="1">
              <a:lnSpc>
                <a:spcPct val="80000"/>
              </a:lnSpc>
            </a:pPr>
            <a:r>
              <a:rPr lang="en-US" altLang="en-US" sz="2600" dirty="0"/>
              <a:t>Precede document creation and are driven by changes to the ROC/POE, maintenance practices, or to validate changes to the Maintenance Predictor Model.</a:t>
            </a:r>
          </a:p>
          <a:p>
            <a:pPr lvl="1">
              <a:lnSpc>
                <a:spcPct val="80000"/>
              </a:lnSpc>
            </a:pPr>
            <a:r>
              <a:rPr lang="en-US" altLang="en-US" sz="2600" dirty="0"/>
              <a:t>Involve like-squadrons on both coasts. </a:t>
            </a:r>
          </a:p>
          <a:p>
            <a:pPr lvl="1">
              <a:lnSpc>
                <a:spcPct val="80000"/>
              </a:lnSpc>
            </a:pPr>
            <a:r>
              <a:rPr lang="en-US" altLang="en-US" sz="2600" dirty="0"/>
              <a:t>Include a comprehensive manpower determination brief.</a:t>
            </a:r>
          </a:p>
          <a:p>
            <a:pPr lvl="1">
              <a:lnSpc>
                <a:spcPct val="80000"/>
              </a:lnSpc>
            </a:pPr>
            <a:r>
              <a:rPr lang="en-US" altLang="en-US" sz="2600" dirty="0"/>
              <a:t>Address specific areas of concern.</a:t>
            </a:r>
            <a:endParaRPr lang="en-US" altLang="en-US" sz="3000" dirty="0"/>
          </a:p>
          <a:p>
            <a:pPr lvl="1">
              <a:lnSpc>
                <a:spcPct val="80000"/>
              </a:lnSpc>
            </a:pPr>
            <a:r>
              <a:rPr lang="en-US" altLang="en-US" sz="2600" dirty="0"/>
              <a:t>Ensure proper application of staffing standards.</a:t>
            </a:r>
            <a:endParaRPr lang="en-US" altLang="en-US" sz="3000" b="1" dirty="0"/>
          </a:p>
        </p:txBody>
      </p:sp>
    </p:spTree>
    <p:extLst>
      <p:ext uri="{BB962C8B-B14F-4D97-AF65-F5344CB8AC3E}">
        <p14:creationId xmlns:p14="http://schemas.microsoft.com/office/powerpoint/2010/main" val="41229076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itle 1"/>
          <p:cNvSpPr>
            <a:spLocks noGrp="1"/>
          </p:cNvSpPr>
          <p:nvPr>
            <p:ph type="title"/>
          </p:nvPr>
        </p:nvSpPr>
        <p:spPr>
          <a:xfrm>
            <a:off x="1143000" y="76200"/>
            <a:ext cx="8001000" cy="1143000"/>
          </a:xfrm>
        </p:spPr>
        <p:txBody>
          <a:bodyPr/>
          <a:lstStyle/>
          <a:p>
            <a:r>
              <a:rPr lang="en-US" altLang="en-US" sz="3200" dirty="0"/>
              <a:t>Manpower Document Flow</a:t>
            </a:r>
          </a:p>
        </p:txBody>
      </p:sp>
      <p:sp>
        <p:nvSpPr>
          <p:cNvPr id="153604" name="Content Placeholder 3"/>
          <p:cNvSpPr>
            <a:spLocks noGrp="1"/>
          </p:cNvSpPr>
          <p:nvPr>
            <p:ph sz="half" idx="1"/>
          </p:nvPr>
        </p:nvSpPr>
        <p:spPr>
          <a:xfrm>
            <a:off x="381000" y="1423943"/>
            <a:ext cx="8763000" cy="5334000"/>
          </a:xfrm>
        </p:spPr>
        <p:txBody>
          <a:bodyPr/>
          <a:lstStyle/>
          <a:p>
            <a:pPr>
              <a:lnSpc>
                <a:spcPct val="90000"/>
              </a:lnSpc>
              <a:buFont typeface="Arial" charset="0"/>
              <a:buChar char="•"/>
            </a:pPr>
            <a:r>
              <a:rPr lang="en-US" altLang="en-US" sz="2400" dirty="0"/>
              <a:t>NAVMAC generates package (DSQMD, AFMD, or MRW)</a:t>
            </a:r>
          </a:p>
          <a:p>
            <a:pPr>
              <a:lnSpc>
                <a:spcPct val="90000"/>
              </a:lnSpc>
              <a:buFont typeface="Arial" charset="0"/>
              <a:buChar char="•"/>
            </a:pPr>
            <a:r>
              <a:rPr lang="en-US" altLang="en-US" sz="2400" dirty="0"/>
              <a:t>Draft SQMD is provided to US Fleet Forces (USFF)/Type Commander (CNAF)/Wings for distribution and endorsement.  </a:t>
            </a:r>
          </a:p>
          <a:p>
            <a:pPr>
              <a:lnSpc>
                <a:spcPct val="90000"/>
              </a:lnSpc>
              <a:buFont typeface="Arial" charset="0"/>
              <a:buChar char="•"/>
            </a:pPr>
            <a:r>
              <a:rPr lang="en-US" altLang="en-US" sz="2400" dirty="0"/>
              <a:t>Manpower issues are returned to NAVMAC as a Fleet Review and Comments package (Reclama).</a:t>
            </a:r>
          </a:p>
          <a:p>
            <a:pPr>
              <a:lnSpc>
                <a:spcPct val="90000"/>
              </a:lnSpc>
              <a:buFont typeface="Arial" charset="0"/>
              <a:buChar char="•"/>
            </a:pPr>
            <a:r>
              <a:rPr lang="en-US" altLang="en-US" sz="2400" dirty="0"/>
              <a:t>NAVMAC reviews, drafts recommendations on the issues, and submits the adjudication package to NAVMAC CO.</a:t>
            </a:r>
          </a:p>
          <a:p>
            <a:pPr>
              <a:lnSpc>
                <a:spcPct val="90000"/>
              </a:lnSpc>
              <a:buFont typeface="Arial" charset="0"/>
              <a:buChar char="•"/>
            </a:pPr>
            <a:r>
              <a:rPr lang="en-US" altLang="en-US" sz="2400" dirty="0"/>
              <a:t>OPNAV N13 makes final adjudication decision for any packages with Reclamas and returns to NAVMAC.</a:t>
            </a:r>
          </a:p>
          <a:p>
            <a:pPr>
              <a:lnSpc>
                <a:spcPct val="90000"/>
              </a:lnSpc>
              <a:buFont typeface="Arial" charset="0"/>
              <a:buChar char="•"/>
            </a:pPr>
            <a:r>
              <a:rPr lang="en-US" altLang="en-US" sz="2400" dirty="0"/>
              <a:t>NAVMAC sends final packages to BSOs for Billet Buys</a:t>
            </a:r>
          </a:p>
          <a:p>
            <a:pPr>
              <a:lnSpc>
                <a:spcPct val="90000"/>
              </a:lnSpc>
              <a:buFont typeface="Arial" charset="0"/>
              <a:buChar char="•"/>
            </a:pPr>
            <a:r>
              <a:rPr lang="en-US" altLang="en-US" sz="2400" dirty="0"/>
              <a:t>BSOs provide Billet Buys to NAVMAC for input to TFMMS.</a:t>
            </a:r>
          </a:p>
          <a:p>
            <a:pPr>
              <a:lnSpc>
                <a:spcPct val="90000"/>
              </a:lnSpc>
              <a:buFont typeface="Arial" charset="0"/>
              <a:buChar char="•"/>
            </a:pPr>
            <a:r>
              <a:rPr lang="en-US" altLang="en-US" sz="2400" dirty="0"/>
              <a:t>Requirements become “live” for distribution process.</a:t>
            </a:r>
          </a:p>
        </p:txBody>
      </p:sp>
    </p:spTree>
    <p:extLst>
      <p:ext uri="{BB962C8B-B14F-4D97-AF65-F5344CB8AC3E}">
        <p14:creationId xmlns:p14="http://schemas.microsoft.com/office/powerpoint/2010/main" val="22880296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55650" name="Straight Connector 42"/>
          <p:cNvCxnSpPr>
            <a:cxnSpLocks noChangeShapeType="1"/>
          </p:cNvCxnSpPr>
          <p:nvPr/>
        </p:nvCxnSpPr>
        <p:spPr bwMode="auto">
          <a:xfrm flipV="1">
            <a:off x="76200" y="4419600"/>
            <a:ext cx="8839200" cy="76200"/>
          </a:xfrm>
          <a:prstGeom prst="line">
            <a:avLst/>
          </a:prstGeom>
          <a:noFill/>
          <a:ln w="28575" algn="ctr">
            <a:solidFill>
              <a:schemeClr val="tx1"/>
            </a:solidFill>
            <a:prstDash val="sysDash"/>
            <a:round/>
            <a:headEnd/>
            <a:tailEnd/>
          </a:ln>
          <a:extLst>
            <a:ext uri="{909E8E84-426E-40DD-AFC4-6F175D3DCCD1}">
              <a14:hiddenFill xmlns:a14="http://schemas.microsoft.com/office/drawing/2010/main">
                <a:noFill/>
              </a14:hiddenFill>
            </a:ext>
          </a:extLst>
        </p:spPr>
      </p:cxnSp>
      <p:sp>
        <p:nvSpPr>
          <p:cNvPr id="155651" name="Rectangle 2"/>
          <p:cNvSpPr>
            <a:spLocks noChangeArrowheads="1"/>
          </p:cNvSpPr>
          <p:nvPr/>
        </p:nvSpPr>
        <p:spPr bwMode="auto">
          <a:xfrm>
            <a:off x="0" y="1890713"/>
            <a:ext cx="8308975" cy="477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pPr>
            <a:r>
              <a:rPr lang="en-US" altLang="en-US" sz="3600" i="1">
                <a:solidFill>
                  <a:srgbClr val="000000"/>
                </a:solidFill>
                <a:latin typeface="Arial" charset="0"/>
                <a:cs typeface="Arial" charset="0"/>
              </a:rPr>
              <a:t> </a:t>
            </a:r>
          </a:p>
        </p:txBody>
      </p:sp>
      <p:sp>
        <p:nvSpPr>
          <p:cNvPr id="59395" name="Oval 3"/>
          <p:cNvSpPr>
            <a:spLocks noChangeArrowheads="1"/>
          </p:cNvSpPr>
          <p:nvPr/>
        </p:nvSpPr>
        <p:spPr bwMode="auto">
          <a:xfrm>
            <a:off x="2505075" y="2200275"/>
            <a:ext cx="1831975" cy="984250"/>
          </a:xfrm>
          <a:prstGeom prst="ellipse">
            <a:avLst/>
          </a:prstGeom>
          <a:solidFill>
            <a:schemeClr val="hlink"/>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500" b="1" dirty="0">
                <a:solidFill>
                  <a:srgbClr val="000000"/>
                </a:solidFill>
                <a:latin typeface="Arial" pitchFamily="34" charset="0"/>
                <a:cs typeface="Arial" pitchFamily="34" charset="0"/>
              </a:rPr>
              <a:t>Determine</a:t>
            </a:r>
          </a:p>
          <a:p>
            <a:pPr algn="ctr">
              <a:lnSpc>
                <a:spcPct val="90000"/>
              </a:lnSpc>
              <a:spcBef>
                <a:spcPts val="200"/>
              </a:spcBef>
              <a:defRPr/>
            </a:pPr>
            <a:r>
              <a:rPr lang="en-US" sz="1500" b="1" dirty="0">
                <a:solidFill>
                  <a:srgbClr val="000000"/>
                </a:solidFill>
                <a:latin typeface="Arial" pitchFamily="34" charset="0"/>
                <a:cs typeface="Arial" pitchFamily="34" charset="0"/>
              </a:rPr>
              <a:t>Requirements</a:t>
            </a:r>
          </a:p>
        </p:txBody>
      </p:sp>
      <p:sp>
        <p:nvSpPr>
          <p:cNvPr id="59396" name="Oval 4"/>
          <p:cNvSpPr>
            <a:spLocks noChangeArrowheads="1"/>
          </p:cNvSpPr>
          <p:nvPr/>
        </p:nvSpPr>
        <p:spPr bwMode="auto">
          <a:xfrm>
            <a:off x="209550" y="2206625"/>
            <a:ext cx="1831975" cy="977900"/>
          </a:xfrm>
          <a:prstGeom prst="ellipse">
            <a:avLst/>
          </a:prstGeom>
          <a:solidFill>
            <a:schemeClr val="hlink"/>
          </a:solidFill>
          <a:ln w="12700">
            <a:solidFill>
              <a:srgbClr val="FF0505"/>
            </a:solidFill>
            <a:round/>
            <a:headEnd/>
            <a:tailEnd/>
          </a:ln>
          <a:scene3d>
            <a:camera prst="orthographicFront"/>
            <a:lightRig rig="threePt" dir="t"/>
          </a:scene3d>
          <a:sp3d>
            <a:bevelT prst="convex"/>
          </a:sp3d>
        </p:spPr>
        <p:txBody>
          <a:bodyPr wrap="none" lIns="98425" tIns="52388" rIns="98425" bIns="52388" anchor="ctr"/>
          <a:lstStyle/>
          <a:p>
            <a:pPr algn="ctr" defTabSz="1058863">
              <a:lnSpc>
                <a:spcPct val="90000"/>
              </a:lnSpc>
              <a:spcBef>
                <a:spcPts val="200"/>
              </a:spcBef>
              <a:defRPr/>
            </a:pPr>
            <a:r>
              <a:rPr lang="en-US" sz="1600" b="1" dirty="0">
                <a:solidFill>
                  <a:srgbClr val="000000"/>
                </a:solidFill>
                <a:latin typeface="Arial" pitchFamily="34" charset="0"/>
                <a:cs typeface="Arial" pitchFamily="34" charset="0"/>
              </a:rPr>
              <a:t>Identify</a:t>
            </a:r>
          </a:p>
          <a:p>
            <a:pPr algn="ctr" defTabSz="1058863">
              <a:lnSpc>
                <a:spcPct val="90000"/>
              </a:lnSpc>
              <a:spcBef>
                <a:spcPts val="200"/>
              </a:spcBef>
              <a:defRPr/>
            </a:pPr>
            <a:r>
              <a:rPr lang="en-US" sz="1600" b="1" dirty="0">
                <a:solidFill>
                  <a:srgbClr val="000000"/>
                </a:solidFill>
                <a:latin typeface="Arial" pitchFamily="34" charset="0"/>
                <a:cs typeface="Arial" pitchFamily="34" charset="0"/>
              </a:rPr>
              <a:t>Mission</a:t>
            </a:r>
          </a:p>
        </p:txBody>
      </p:sp>
      <p:sp>
        <p:nvSpPr>
          <p:cNvPr id="59397" name="Oval 5"/>
          <p:cNvSpPr>
            <a:spLocks noChangeArrowheads="1"/>
          </p:cNvSpPr>
          <p:nvPr/>
        </p:nvSpPr>
        <p:spPr bwMode="auto">
          <a:xfrm>
            <a:off x="4752975" y="2162175"/>
            <a:ext cx="1736725" cy="1057275"/>
          </a:xfrm>
          <a:prstGeom prst="ellipse">
            <a:avLst/>
          </a:prstGeom>
          <a:solidFill>
            <a:srgbClr val="66FF33"/>
          </a:solidFill>
          <a:ln w="12700">
            <a:solidFill>
              <a:srgbClr val="FC0128"/>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Sponsor</a:t>
            </a:r>
          </a:p>
          <a:p>
            <a:pPr algn="ctr">
              <a:lnSpc>
                <a:spcPct val="90000"/>
              </a:lnSpc>
              <a:spcBef>
                <a:spcPts val="200"/>
              </a:spcBef>
              <a:defRPr/>
            </a:pPr>
            <a:r>
              <a:rPr lang="en-US" sz="1600" b="1" dirty="0">
                <a:solidFill>
                  <a:srgbClr val="000000"/>
                </a:solidFill>
                <a:latin typeface="Arial" pitchFamily="34" charset="0"/>
                <a:cs typeface="Arial" pitchFamily="34" charset="0"/>
              </a:rPr>
              <a:t>Programs</a:t>
            </a:r>
          </a:p>
        </p:txBody>
      </p:sp>
      <p:sp>
        <p:nvSpPr>
          <p:cNvPr id="59398" name="Oval 6"/>
          <p:cNvSpPr>
            <a:spLocks noChangeArrowheads="1"/>
          </p:cNvSpPr>
          <p:nvPr/>
        </p:nvSpPr>
        <p:spPr bwMode="auto">
          <a:xfrm>
            <a:off x="6924675" y="2209800"/>
            <a:ext cx="1884363" cy="974725"/>
          </a:xfrm>
          <a:prstGeom prst="ellipse">
            <a:avLst/>
          </a:prstGeom>
          <a:solidFill>
            <a:srgbClr val="FFFF00"/>
          </a:solidFill>
          <a:ln w="12700">
            <a:solidFill>
              <a:srgbClr val="FC0128"/>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Requirements</a:t>
            </a:r>
          </a:p>
          <a:p>
            <a:pPr algn="ctr">
              <a:lnSpc>
                <a:spcPct val="90000"/>
              </a:lnSpc>
              <a:spcBef>
                <a:spcPts val="200"/>
              </a:spcBef>
              <a:defRPr/>
            </a:pPr>
            <a:r>
              <a:rPr lang="en-US" sz="1600" b="1" dirty="0">
                <a:solidFill>
                  <a:srgbClr val="000000"/>
                </a:solidFill>
                <a:latin typeface="Arial" pitchFamily="34" charset="0"/>
                <a:cs typeface="Arial" pitchFamily="34" charset="0"/>
              </a:rPr>
              <a:t>Authorized</a:t>
            </a:r>
          </a:p>
        </p:txBody>
      </p:sp>
      <p:sp>
        <p:nvSpPr>
          <p:cNvPr id="59399" name="Oval 7"/>
          <p:cNvSpPr>
            <a:spLocks noChangeArrowheads="1"/>
          </p:cNvSpPr>
          <p:nvPr/>
        </p:nvSpPr>
        <p:spPr bwMode="auto">
          <a:xfrm>
            <a:off x="385970" y="5674665"/>
            <a:ext cx="1655762" cy="1009650"/>
          </a:xfrm>
          <a:prstGeom prst="ellipse">
            <a:avLst/>
          </a:prstGeom>
          <a:solidFill>
            <a:srgbClr val="CCECFF"/>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400" b="1" dirty="0">
                <a:solidFill>
                  <a:srgbClr val="000000"/>
                </a:solidFill>
                <a:latin typeface="Arial" pitchFamily="34" charset="0"/>
                <a:cs typeface="Arial" pitchFamily="34" charset="0"/>
              </a:rPr>
              <a:t>Personnel</a:t>
            </a:r>
          </a:p>
          <a:p>
            <a:pPr algn="ctr">
              <a:lnSpc>
                <a:spcPct val="90000"/>
              </a:lnSpc>
              <a:spcBef>
                <a:spcPts val="200"/>
              </a:spcBef>
              <a:defRPr/>
            </a:pPr>
            <a:r>
              <a:rPr lang="en-US" sz="1400" b="1" dirty="0">
                <a:solidFill>
                  <a:srgbClr val="000000"/>
                </a:solidFill>
                <a:latin typeface="Arial" pitchFamily="34" charset="0"/>
                <a:cs typeface="Arial" pitchFamily="34" charset="0"/>
              </a:rPr>
              <a:t>Assets</a:t>
            </a:r>
          </a:p>
          <a:p>
            <a:pPr algn="ctr">
              <a:lnSpc>
                <a:spcPct val="90000"/>
              </a:lnSpc>
              <a:spcBef>
                <a:spcPts val="200"/>
              </a:spcBef>
              <a:defRPr/>
            </a:pPr>
            <a:r>
              <a:rPr lang="en-US" sz="1400" b="1" dirty="0">
                <a:solidFill>
                  <a:srgbClr val="000000"/>
                </a:solidFill>
                <a:latin typeface="Arial" pitchFamily="34" charset="0"/>
                <a:cs typeface="Arial" pitchFamily="34" charset="0"/>
              </a:rPr>
              <a:t>On-board</a:t>
            </a:r>
          </a:p>
        </p:txBody>
      </p:sp>
      <p:sp>
        <p:nvSpPr>
          <p:cNvPr id="59400" name="Oval 8"/>
          <p:cNvSpPr>
            <a:spLocks noChangeArrowheads="1"/>
          </p:cNvSpPr>
          <p:nvPr/>
        </p:nvSpPr>
        <p:spPr bwMode="auto">
          <a:xfrm>
            <a:off x="2399925" y="4988865"/>
            <a:ext cx="1655763" cy="1009650"/>
          </a:xfrm>
          <a:prstGeom prst="ellipse">
            <a:avLst/>
          </a:prstGeom>
          <a:solidFill>
            <a:schemeClr val="bg1">
              <a:lumMod val="85000"/>
            </a:schemeClr>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Distribution</a:t>
            </a:r>
          </a:p>
        </p:txBody>
      </p:sp>
      <p:sp>
        <p:nvSpPr>
          <p:cNvPr id="59401" name="Oval 9"/>
          <p:cNvSpPr>
            <a:spLocks noChangeArrowheads="1"/>
          </p:cNvSpPr>
          <p:nvPr/>
        </p:nvSpPr>
        <p:spPr bwMode="auto">
          <a:xfrm>
            <a:off x="4733550" y="4965053"/>
            <a:ext cx="1655763" cy="1009650"/>
          </a:xfrm>
          <a:prstGeom prst="ellipse">
            <a:avLst/>
          </a:prstGeom>
          <a:solidFill>
            <a:schemeClr val="bg1">
              <a:lumMod val="85000"/>
            </a:schemeClr>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nSpc>
                <a:spcPct val="90000"/>
              </a:lnSpc>
              <a:spcBef>
                <a:spcPts val="200"/>
              </a:spcBef>
              <a:defRPr/>
            </a:pPr>
            <a:r>
              <a:rPr lang="en-US" sz="1600" b="1" dirty="0">
                <a:solidFill>
                  <a:srgbClr val="000000"/>
                </a:solidFill>
                <a:latin typeface="Arial" pitchFamily="34" charset="0"/>
                <a:cs typeface="Arial" pitchFamily="34" charset="0"/>
              </a:rPr>
              <a:t>Inventory</a:t>
            </a:r>
          </a:p>
        </p:txBody>
      </p:sp>
      <p:sp>
        <p:nvSpPr>
          <p:cNvPr id="59402" name="Oval 10"/>
          <p:cNvSpPr>
            <a:spLocks noChangeArrowheads="1"/>
          </p:cNvSpPr>
          <p:nvPr/>
        </p:nvSpPr>
        <p:spPr bwMode="auto">
          <a:xfrm>
            <a:off x="6978275" y="4690415"/>
            <a:ext cx="1892300" cy="1536700"/>
          </a:xfrm>
          <a:prstGeom prst="ellipse">
            <a:avLst/>
          </a:prstGeom>
          <a:solidFill>
            <a:schemeClr val="bg1">
              <a:lumMod val="85000"/>
            </a:schemeClr>
          </a:solidFill>
          <a:ln w="12700">
            <a:solidFill>
              <a:srgbClr val="0070C0"/>
            </a:solidFill>
            <a:round/>
            <a:headEnd/>
            <a:tailEnd/>
          </a:ln>
          <a:scene3d>
            <a:camera prst="orthographicFront"/>
            <a:lightRig rig="threePt" dir="t"/>
          </a:scene3d>
          <a:sp3d>
            <a:bevelT prst="convex"/>
          </a:sp3d>
        </p:spPr>
        <p:txBody>
          <a:bodyPr wrap="none" lIns="92075" tIns="46038" rIns="92075" bIns="46038" anchor="ctr"/>
          <a:lstStyle/>
          <a:p>
            <a:pPr algn="ctr">
              <a:lnSpc>
                <a:spcPct val="90000"/>
              </a:lnSpc>
              <a:spcBef>
                <a:spcPts val="200"/>
              </a:spcBef>
              <a:defRPr/>
            </a:pPr>
            <a:r>
              <a:rPr lang="en-US" sz="1600" b="1" dirty="0">
                <a:solidFill>
                  <a:srgbClr val="000000"/>
                </a:solidFill>
                <a:latin typeface="Arial" pitchFamily="34" charset="0"/>
                <a:cs typeface="Arial" pitchFamily="34" charset="0"/>
              </a:rPr>
              <a:t> R</a:t>
            </a:r>
            <a:r>
              <a:rPr lang="en-US" sz="1400" b="1" dirty="0">
                <a:solidFill>
                  <a:srgbClr val="000000"/>
                </a:solidFill>
                <a:latin typeface="Arial" pitchFamily="34" charset="0"/>
                <a:cs typeface="Arial" pitchFamily="34" charset="0"/>
              </a:rPr>
              <a:t>ecruiting</a:t>
            </a:r>
          </a:p>
          <a:p>
            <a:pPr algn="ctr">
              <a:lnSpc>
                <a:spcPct val="90000"/>
              </a:lnSpc>
              <a:spcBef>
                <a:spcPts val="200"/>
              </a:spcBef>
              <a:defRPr/>
            </a:pPr>
            <a:r>
              <a:rPr lang="en-US" sz="1400" b="1" dirty="0">
                <a:solidFill>
                  <a:srgbClr val="000000"/>
                </a:solidFill>
                <a:latin typeface="Arial" pitchFamily="34" charset="0"/>
                <a:cs typeface="Arial" pitchFamily="34" charset="0"/>
              </a:rPr>
              <a:t>Training</a:t>
            </a:r>
          </a:p>
          <a:p>
            <a:pPr algn="ctr">
              <a:lnSpc>
                <a:spcPct val="90000"/>
              </a:lnSpc>
              <a:spcBef>
                <a:spcPts val="200"/>
              </a:spcBef>
              <a:defRPr/>
            </a:pPr>
            <a:r>
              <a:rPr lang="en-US" sz="1400" b="1" dirty="0">
                <a:solidFill>
                  <a:srgbClr val="000000"/>
                </a:solidFill>
                <a:latin typeface="Arial" pitchFamily="34" charset="0"/>
                <a:cs typeface="Arial" pitchFamily="34" charset="0"/>
              </a:rPr>
              <a:t>Education</a:t>
            </a:r>
          </a:p>
          <a:p>
            <a:pPr algn="ctr">
              <a:lnSpc>
                <a:spcPct val="90000"/>
              </a:lnSpc>
              <a:spcBef>
                <a:spcPts val="200"/>
              </a:spcBef>
              <a:defRPr/>
            </a:pPr>
            <a:r>
              <a:rPr lang="en-US" sz="1400" b="1" dirty="0">
                <a:solidFill>
                  <a:srgbClr val="000000"/>
                </a:solidFill>
                <a:latin typeface="Arial" pitchFamily="34" charset="0"/>
                <a:cs typeface="Arial" pitchFamily="34" charset="0"/>
              </a:rPr>
              <a:t>Promotion</a:t>
            </a:r>
          </a:p>
          <a:p>
            <a:pPr algn="ctr">
              <a:lnSpc>
                <a:spcPct val="90000"/>
              </a:lnSpc>
              <a:spcBef>
                <a:spcPts val="200"/>
              </a:spcBef>
              <a:defRPr/>
            </a:pPr>
            <a:r>
              <a:rPr lang="en-US" sz="1400" b="1" dirty="0">
                <a:solidFill>
                  <a:srgbClr val="000000"/>
                </a:solidFill>
                <a:latin typeface="Arial" pitchFamily="34" charset="0"/>
                <a:cs typeface="Arial" pitchFamily="34" charset="0"/>
              </a:rPr>
              <a:t>Retention</a:t>
            </a:r>
          </a:p>
          <a:p>
            <a:pPr algn="ctr">
              <a:lnSpc>
                <a:spcPct val="90000"/>
              </a:lnSpc>
              <a:spcBef>
                <a:spcPts val="200"/>
              </a:spcBef>
              <a:defRPr/>
            </a:pPr>
            <a:r>
              <a:rPr lang="en-US" sz="1400" b="1" dirty="0">
                <a:solidFill>
                  <a:srgbClr val="000000"/>
                </a:solidFill>
                <a:latin typeface="Arial" pitchFamily="34" charset="0"/>
                <a:cs typeface="Arial" pitchFamily="34" charset="0"/>
              </a:rPr>
              <a:t>Policies</a:t>
            </a:r>
            <a:endParaRPr lang="en-US" sz="1600" b="1" dirty="0">
              <a:solidFill>
                <a:srgbClr val="000000"/>
              </a:solidFill>
              <a:latin typeface="Arial" pitchFamily="34" charset="0"/>
              <a:cs typeface="Arial" pitchFamily="34" charset="0"/>
            </a:endParaRPr>
          </a:p>
        </p:txBody>
      </p:sp>
      <p:sp>
        <p:nvSpPr>
          <p:cNvPr id="155676" name="Rectangle 11"/>
          <p:cNvSpPr>
            <a:spLocks noChangeArrowheads="1"/>
          </p:cNvSpPr>
          <p:nvPr/>
        </p:nvSpPr>
        <p:spPr bwMode="auto">
          <a:xfrm>
            <a:off x="274638" y="3236913"/>
            <a:ext cx="89535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77" name="Rectangle 12"/>
          <p:cNvSpPr>
            <a:spLocks noChangeArrowheads="1"/>
          </p:cNvSpPr>
          <p:nvPr/>
        </p:nvSpPr>
        <p:spPr bwMode="auto">
          <a:xfrm>
            <a:off x="423863" y="3352800"/>
            <a:ext cx="1131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43CD4"/>
                </a:solidFill>
                <a:latin typeface="Arial" charset="0"/>
                <a:cs typeface="Arial" charset="0"/>
              </a:rPr>
              <a:t>ROC/POE</a:t>
            </a:r>
          </a:p>
          <a:p>
            <a:pPr>
              <a:lnSpc>
                <a:spcPct val="90000"/>
              </a:lnSpc>
              <a:spcBef>
                <a:spcPts val="200"/>
              </a:spcBef>
            </a:pPr>
            <a:r>
              <a:rPr lang="en-US" altLang="en-US" sz="1600" b="1">
                <a:solidFill>
                  <a:srgbClr val="043CD4"/>
                </a:solidFill>
                <a:latin typeface="Arial" charset="0"/>
                <a:cs typeface="Arial" charset="0"/>
              </a:rPr>
              <a:t>MNS/MFT</a:t>
            </a:r>
          </a:p>
        </p:txBody>
      </p:sp>
      <p:sp>
        <p:nvSpPr>
          <p:cNvPr id="155678" name="Rectangle 13"/>
          <p:cNvSpPr>
            <a:spLocks noChangeArrowheads="1"/>
          </p:cNvSpPr>
          <p:nvPr/>
        </p:nvSpPr>
        <p:spPr bwMode="auto">
          <a:xfrm>
            <a:off x="1966913" y="3236913"/>
            <a:ext cx="636587"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79" name="Rectangle 14"/>
          <p:cNvSpPr>
            <a:spLocks noChangeArrowheads="1"/>
          </p:cNvSpPr>
          <p:nvPr/>
        </p:nvSpPr>
        <p:spPr bwMode="auto">
          <a:xfrm>
            <a:off x="477838" y="1912938"/>
            <a:ext cx="1274762"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600" b="1">
                <a:solidFill>
                  <a:srgbClr val="000000"/>
                </a:solidFill>
                <a:latin typeface="Arial" charset="0"/>
                <a:cs typeface="Arial" charset="0"/>
              </a:rPr>
              <a:t>N2N6/N9_</a:t>
            </a:r>
          </a:p>
        </p:txBody>
      </p:sp>
      <p:sp>
        <p:nvSpPr>
          <p:cNvPr id="155680" name="Rectangle 16"/>
          <p:cNvSpPr>
            <a:spLocks noChangeArrowheads="1"/>
          </p:cNvSpPr>
          <p:nvPr/>
        </p:nvSpPr>
        <p:spPr bwMode="auto">
          <a:xfrm>
            <a:off x="2460625" y="1912938"/>
            <a:ext cx="20478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600" b="1">
                <a:solidFill>
                  <a:srgbClr val="000000"/>
                </a:solidFill>
                <a:latin typeface="Arial" charset="0"/>
                <a:cs typeface="Arial" charset="0"/>
              </a:rPr>
              <a:t>PM/NAVMAC/BSOs</a:t>
            </a:r>
          </a:p>
        </p:txBody>
      </p:sp>
      <p:sp>
        <p:nvSpPr>
          <p:cNvPr id="155681" name="Rectangle 17"/>
          <p:cNvSpPr>
            <a:spLocks noChangeArrowheads="1"/>
          </p:cNvSpPr>
          <p:nvPr/>
        </p:nvSpPr>
        <p:spPr bwMode="auto">
          <a:xfrm>
            <a:off x="2378075" y="3533775"/>
            <a:ext cx="1984375" cy="28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82" name="Rectangle 19"/>
          <p:cNvSpPr>
            <a:spLocks noChangeArrowheads="1"/>
          </p:cNvSpPr>
          <p:nvPr/>
        </p:nvSpPr>
        <p:spPr bwMode="auto">
          <a:xfrm>
            <a:off x="7485063" y="1846263"/>
            <a:ext cx="744537"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600" b="1">
                <a:solidFill>
                  <a:srgbClr val="000000"/>
                </a:solidFill>
                <a:latin typeface="Arial" charset="0"/>
                <a:cs typeface="Arial" charset="0"/>
              </a:rPr>
              <a:t>BSOs</a:t>
            </a:r>
          </a:p>
        </p:txBody>
      </p:sp>
      <p:sp>
        <p:nvSpPr>
          <p:cNvPr id="155683" name="Rectangle 20"/>
          <p:cNvSpPr>
            <a:spLocks noChangeArrowheads="1"/>
          </p:cNvSpPr>
          <p:nvPr/>
        </p:nvSpPr>
        <p:spPr bwMode="auto">
          <a:xfrm>
            <a:off x="7318375" y="6284913"/>
            <a:ext cx="1243013"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00000"/>
                </a:solidFill>
                <a:latin typeface="Arial" charset="0"/>
                <a:cs typeface="Arial" charset="0"/>
              </a:rPr>
              <a:t>N13/ NETC</a:t>
            </a:r>
          </a:p>
          <a:p>
            <a:pPr>
              <a:lnSpc>
                <a:spcPct val="90000"/>
              </a:lnSpc>
              <a:spcBef>
                <a:spcPts val="200"/>
              </a:spcBef>
            </a:pPr>
            <a:r>
              <a:rPr lang="en-US" altLang="en-US" sz="1600" b="1">
                <a:solidFill>
                  <a:srgbClr val="000000"/>
                </a:solidFill>
                <a:latin typeface="Arial" charset="0"/>
                <a:cs typeface="Arial" charset="0"/>
              </a:rPr>
              <a:t>PERS/NRC</a:t>
            </a:r>
          </a:p>
        </p:txBody>
      </p:sp>
      <p:sp>
        <p:nvSpPr>
          <p:cNvPr id="155684" name="Rectangle 21"/>
          <p:cNvSpPr>
            <a:spLocks noChangeArrowheads="1"/>
          </p:cNvSpPr>
          <p:nvPr/>
        </p:nvSpPr>
        <p:spPr bwMode="auto">
          <a:xfrm>
            <a:off x="2438400" y="4495800"/>
            <a:ext cx="152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00000"/>
                </a:solidFill>
                <a:latin typeface="Arial" charset="0"/>
                <a:cs typeface="Arial" charset="0"/>
              </a:rPr>
              <a:t>NPC (Detailers)</a:t>
            </a:r>
          </a:p>
        </p:txBody>
      </p:sp>
      <p:sp>
        <p:nvSpPr>
          <p:cNvPr id="155685" name="Rectangle 22"/>
          <p:cNvSpPr>
            <a:spLocks noChangeArrowheads="1"/>
          </p:cNvSpPr>
          <p:nvPr/>
        </p:nvSpPr>
        <p:spPr bwMode="auto">
          <a:xfrm>
            <a:off x="2722563" y="3365500"/>
            <a:ext cx="1460500"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43CD4"/>
                </a:solidFill>
                <a:latin typeface="Arial" charset="0"/>
                <a:cs typeface="Arial" charset="0"/>
              </a:rPr>
              <a:t>SMD/FMD/</a:t>
            </a:r>
          </a:p>
          <a:p>
            <a:pPr>
              <a:lnSpc>
                <a:spcPct val="90000"/>
              </a:lnSpc>
              <a:spcBef>
                <a:spcPts val="200"/>
              </a:spcBef>
            </a:pPr>
            <a:r>
              <a:rPr lang="en-US" altLang="en-US" sz="1600" b="1">
                <a:solidFill>
                  <a:srgbClr val="043CD4"/>
                </a:solidFill>
                <a:latin typeface="Arial" charset="0"/>
                <a:cs typeface="Arial" charset="0"/>
              </a:rPr>
              <a:t>SQMD/SMRD</a:t>
            </a:r>
          </a:p>
        </p:txBody>
      </p:sp>
      <p:sp>
        <p:nvSpPr>
          <p:cNvPr id="155686" name="Line 25"/>
          <p:cNvSpPr>
            <a:spLocks noChangeShapeType="1"/>
          </p:cNvSpPr>
          <p:nvPr/>
        </p:nvSpPr>
        <p:spPr bwMode="auto">
          <a:xfrm>
            <a:off x="2070100" y="2714625"/>
            <a:ext cx="419100"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87" name="Line 26"/>
          <p:cNvSpPr>
            <a:spLocks noChangeShapeType="1"/>
          </p:cNvSpPr>
          <p:nvPr/>
        </p:nvSpPr>
        <p:spPr bwMode="auto">
          <a:xfrm>
            <a:off x="4365625" y="2714625"/>
            <a:ext cx="365125"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88" name="Line 27"/>
          <p:cNvSpPr>
            <a:spLocks noChangeShapeType="1"/>
          </p:cNvSpPr>
          <p:nvPr/>
        </p:nvSpPr>
        <p:spPr bwMode="auto">
          <a:xfrm>
            <a:off x="6499225" y="2714625"/>
            <a:ext cx="390525"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89" name="Line 28"/>
          <p:cNvSpPr>
            <a:spLocks noChangeShapeType="1"/>
          </p:cNvSpPr>
          <p:nvPr/>
        </p:nvSpPr>
        <p:spPr bwMode="auto">
          <a:xfrm flipH="1">
            <a:off x="7924800" y="3200400"/>
            <a:ext cx="0" cy="144780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90" name="Line 29"/>
          <p:cNvSpPr>
            <a:spLocks noChangeShapeType="1"/>
          </p:cNvSpPr>
          <p:nvPr/>
        </p:nvSpPr>
        <p:spPr bwMode="auto">
          <a:xfrm flipH="1">
            <a:off x="6438900" y="5438775"/>
            <a:ext cx="512763" cy="7938"/>
          </a:xfrm>
          <a:prstGeom prst="line">
            <a:avLst/>
          </a:prstGeom>
          <a:noFill/>
          <a:ln w="127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91" name="Line 30"/>
          <p:cNvSpPr>
            <a:spLocks noChangeShapeType="1"/>
          </p:cNvSpPr>
          <p:nvPr/>
        </p:nvSpPr>
        <p:spPr bwMode="auto">
          <a:xfrm flipH="1">
            <a:off x="4076700" y="5438775"/>
            <a:ext cx="627063" cy="7938"/>
          </a:xfrm>
          <a:prstGeom prst="line">
            <a:avLst/>
          </a:prstGeom>
          <a:noFill/>
          <a:ln w="12700">
            <a:solidFill>
              <a:srgbClr val="000000"/>
            </a:solidFill>
            <a:round/>
            <a:headEnd type="stealth" w="med" len="lg"/>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55692" name="Rectangle 34"/>
          <p:cNvSpPr>
            <a:spLocks noChangeArrowheads="1"/>
          </p:cNvSpPr>
          <p:nvPr/>
        </p:nvSpPr>
        <p:spPr bwMode="auto">
          <a:xfrm>
            <a:off x="4010025" y="3236913"/>
            <a:ext cx="969963"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ct val="50000"/>
              </a:spcBef>
              <a:buFontTx/>
              <a:buChar char="•"/>
            </a:pPr>
            <a:endParaRPr lang="en-US" altLang="en-US" sz="1800">
              <a:solidFill>
                <a:srgbClr val="000000"/>
              </a:solidFill>
              <a:latin typeface="Arial" charset="0"/>
              <a:cs typeface="Arial" charset="0"/>
            </a:endParaRPr>
          </a:p>
        </p:txBody>
      </p:sp>
      <p:sp>
        <p:nvSpPr>
          <p:cNvPr id="155693" name="Rectangle 36"/>
          <p:cNvSpPr>
            <a:spLocks noChangeArrowheads="1"/>
          </p:cNvSpPr>
          <p:nvPr/>
        </p:nvSpPr>
        <p:spPr bwMode="auto">
          <a:xfrm>
            <a:off x="4876800" y="3198813"/>
            <a:ext cx="15240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spcBef>
                <a:spcPts val="200"/>
              </a:spcBef>
            </a:pPr>
            <a:r>
              <a:rPr lang="en-US" altLang="en-US" sz="1600" b="1">
                <a:solidFill>
                  <a:srgbClr val="043CD4"/>
                </a:solidFill>
                <a:latin typeface="Arial" charset="0"/>
                <a:cs typeface="Arial" charset="0"/>
              </a:rPr>
              <a:t>End-Strength </a:t>
            </a:r>
          </a:p>
          <a:p>
            <a:pPr algn="l">
              <a:spcBef>
                <a:spcPts val="200"/>
              </a:spcBef>
            </a:pPr>
            <a:r>
              <a:rPr lang="en-US" altLang="en-US" sz="1600" b="1">
                <a:solidFill>
                  <a:srgbClr val="043CD4"/>
                </a:solidFill>
                <a:latin typeface="Arial" charset="0"/>
                <a:cs typeface="Arial" charset="0"/>
              </a:rPr>
              <a:t>Controls</a:t>
            </a:r>
          </a:p>
        </p:txBody>
      </p:sp>
      <p:sp>
        <p:nvSpPr>
          <p:cNvPr id="155694" name="Text Box 38"/>
          <p:cNvSpPr txBox="1">
            <a:spLocks noChangeArrowheads="1"/>
          </p:cNvSpPr>
          <p:nvPr/>
        </p:nvSpPr>
        <p:spPr bwMode="auto">
          <a:xfrm>
            <a:off x="4876800" y="4648200"/>
            <a:ext cx="14478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spcBef>
                <a:spcPts val="200"/>
              </a:spcBef>
            </a:pPr>
            <a:r>
              <a:rPr lang="en-US" altLang="en-US" sz="1600" b="1">
                <a:solidFill>
                  <a:srgbClr val="000000"/>
                </a:solidFill>
                <a:latin typeface="Arial" charset="0"/>
                <a:cs typeface="Arial" charset="0"/>
              </a:rPr>
              <a:t>PERS-4013</a:t>
            </a:r>
          </a:p>
        </p:txBody>
      </p:sp>
      <p:sp>
        <p:nvSpPr>
          <p:cNvPr id="155695" name="Rectangle 24"/>
          <p:cNvSpPr>
            <a:spLocks noChangeArrowheads="1"/>
          </p:cNvSpPr>
          <p:nvPr/>
        </p:nvSpPr>
        <p:spPr bwMode="auto">
          <a:xfrm>
            <a:off x="6781800" y="3624263"/>
            <a:ext cx="2286000" cy="642937"/>
          </a:xfrm>
          <a:prstGeom prst="rect">
            <a:avLst/>
          </a:prstGeom>
          <a:solidFill>
            <a:schemeClr val="bg1"/>
          </a:solidFill>
          <a:ln w="9525">
            <a:solidFill>
              <a:schemeClr val="tx1"/>
            </a:solidFill>
            <a:miter lim="800000"/>
            <a:headEnd/>
            <a:tailEnd/>
          </a:ln>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200" b="1" i="1">
                <a:solidFill>
                  <a:srgbClr val="043CD4"/>
                </a:solidFill>
                <a:latin typeface="Arial" charset="0"/>
                <a:cs typeface="Arial" charset="0"/>
              </a:rPr>
              <a:t>OFF / ENL </a:t>
            </a:r>
          </a:p>
          <a:p>
            <a:pPr>
              <a:lnSpc>
                <a:spcPct val="90000"/>
              </a:lnSpc>
              <a:spcBef>
                <a:spcPts val="200"/>
              </a:spcBef>
            </a:pPr>
            <a:r>
              <a:rPr lang="en-US" altLang="en-US" sz="1200" b="1" i="1">
                <a:solidFill>
                  <a:srgbClr val="043CD4"/>
                </a:solidFill>
                <a:latin typeface="Arial" charset="0"/>
                <a:cs typeface="Arial" charset="0"/>
              </a:rPr>
              <a:t>Programmed Authorizations</a:t>
            </a:r>
          </a:p>
          <a:p>
            <a:pPr>
              <a:lnSpc>
                <a:spcPct val="90000"/>
              </a:lnSpc>
              <a:spcBef>
                <a:spcPts val="200"/>
              </a:spcBef>
            </a:pPr>
            <a:r>
              <a:rPr lang="en-US" altLang="en-US" sz="1200" b="1" i="1">
                <a:solidFill>
                  <a:srgbClr val="043CD4"/>
                </a:solidFill>
                <a:latin typeface="Arial" charset="0"/>
                <a:cs typeface="Arial" charset="0"/>
              </a:rPr>
              <a:t>(OPA / EPA)</a:t>
            </a:r>
          </a:p>
        </p:txBody>
      </p:sp>
      <p:cxnSp>
        <p:nvCxnSpPr>
          <p:cNvPr id="155696" name="Straight Arrow Connector 44"/>
          <p:cNvCxnSpPr>
            <a:cxnSpLocks noChangeShapeType="1"/>
          </p:cNvCxnSpPr>
          <p:nvPr/>
        </p:nvCxnSpPr>
        <p:spPr bwMode="auto">
          <a:xfrm flipH="1">
            <a:off x="3813175" y="3041650"/>
            <a:ext cx="3387725" cy="2095500"/>
          </a:xfrm>
          <a:prstGeom prst="straightConnector1">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cxnSp>
      <p:sp>
        <p:nvSpPr>
          <p:cNvPr id="155697" name="Rectangle 23"/>
          <p:cNvSpPr>
            <a:spLocks noChangeArrowheads="1"/>
          </p:cNvSpPr>
          <p:nvPr/>
        </p:nvSpPr>
        <p:spPr bwMode="auto">
          <a:xfrm rot="-1908637">
            <a:off x="4398963" y="4008438"/>
            <a:ext cx="2057400" cy="258762"/>
          </a:xfrm>
          <a:prstGeom prst="rect">
            <a:avLst/>
          </a:prstGeom>
          <a:solidFill>
            <a:srgbClr val="FFFFFF"/>
          </a:solidFill>
          <a:ln w="9525">
            <a:solidFill>
              <a:schemeClr val="tx1"/>
            </a:solidFill>
            <a:miter lim="800000"/>
            <a:headEnd/>
            <a:tailEnd/>
          </a:ln>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ct val="50000"/>
              </a:spcBef>
            </a:pPr>
            <a:r>
              <a:rPr lang="en-US" altLang="en-US" sz="1200" b="1" i="1">
                <a:solidFill>
                  <a:srgbClr val="043CD4"/>
                </a:solidFill>
                <a:latin typeface="Arial" charset="0"/>
                <a:cs typeface="Arial" charset="0"/>
              </a:rPr>
              <a:t>Billets Authorized (BA)</a:t>
            </a:r>
          </a:p>
        </p:txBody>
      </p:sp>
      <p:sp>
        <p:nvSpPr>
          <p:cNvPr id="34874" name="TextBox 45"/>
          <p:cNvSpPr txBox="1">
            <a:spLocks noChangeArrowheads="1"/>
          </p:cNvSpPr>
          <p:nvPr/>
        </p:nvSpPr>
        <p:spPr bwMode="auto">
          <a:xfrm>
            <a:off x="228600" y="3973512"/>
            <a:ext cx="1371600" cy="369888"/>
          </a:xfrm>
          <a:prstGeom prst="rect">
            <a:avLst/>
          </a:prstGeom>
          <a:solidFill>
            <a:srgbClr val="FFFF99"/>
          </a:solidFill>
          <a:ln w="9525">
            <a:solidFill>
              <a:schemeClr val="tx1"/>
            </a:solidFill>
            <a:miter lim="800000"/>
            <a:headEnd/>
            <a:tailEnd/>
          </a:ln>
          <a:scene3d>
            <a:camera prst="orthographicFront"/>
            <a:lightRig rig="threePt" dir="t"/>
          </a:scene3d>
          <a:sp3d>
            <a:bevelT/>
          </a:sp3d>
        </p:spPr>
        <p:txBody>
          <a:bodyPr>
            <a:spAutoFit/>
          </a:bodyPr>
          <a:lstStyle/>
          <a:p>
            <a:pPr eaLnBrk="1" hangingPunct="1">
              <a:spcBef>
                <a:spcPts val="200"/>
              </a:spcBef>
              <a:defRPr/>
            </a:pPr>
            <a:r>
              <a:rPr lang="en-US" sz="1800" b="1" dirty="0">
                <a:solidFill>
                  <a:srgbClr val="000000"/>
                </a:solidFill>
                <a:latin typeface="Arial" pitchFamily="34" charset="0"/>
              </a:rPr>
              <a:t>Manpower</a:t>
            </a:r>
          </a:p>
        </p:txBody>
      </p:sp>
      <p:sp>
        <p:nvSpPr>
          <p:cNvPr id="34875" name="TextBox 46"/>
          <p:cNvSpPr txBox="1">
            <a:spLocks noChangeArrowheads="1"/>
          </p:cNvSpPr>
          <p:nvPr/>
        </p:nvSpPr>
        <p:spPr bwMode="auto">
          <a:xfrm>
            <a:off x="228600" y="4684065"/>
            <a:ext cx="1371600" cy="369888"/>
          </a:xfrm>
          <a:prstGeom prst="rect">
            <a:avLst/>
          </a:prstGeom>
          <a:solidFill>
            <a:srgbClr val="FFFF99"/>
          </a:solidFill>
          <a:ln w="9525">
            <a:solidFill>
              <a:schemeClr val="tx1"/>
            </a:solidFill>
            <a:miter lim="800000"/>
            <a:headEnd/>
            <a:tailEnd/>
          </a:ln>
          <a:scene3d>
            <a:camera prst="orthographicFront"/>
            <a:lightRig rig="threePt" dir="t"/>
          </a:scene3d>
          <a:sp3d>
            <a:bevelT/>
          </a:sp3d>
        </p:spPr>
        <p:txBody>
          <a:bodyPr>
            <a:spAutoFit/>
          </a:bodyPr>
          <a:lstStyle/>
          <a:p>
            <a:pPr eaLnBrk="1" hangingPunct="1">
              <a:spcBef>
                <a:spcPts val="200"/>
              </a:spcBef>
              <a:defRPr/>
            </a:pPr>
            <a:r>
              <a:rPr lang="en-US" sz="1800" b="1">
                <a:solidFill>
                  <a:srgbClr val="000000"/>
                </a:solidFill>
                <a:latin typeface="Arial" pitchFamily="34" charset="0"/>
              </a:rPr>
              <a:t>Personnel</a:t>
            </a:r>
          </a:p>
        </p:txBody>
      </p:sp>
      <p:sp>
        <p:nvSpPr>
          <p:cNvPr id="155705" name="Rectangle 14"/>
          <p:cNvSpPr>
            <a:spLocks noChangeArrowheads="1"/>
          </p:cNvSpPr>
          <p:nvPr/>
        </p:nvSpPr>
        <p:spPr bwMode="auto">
          <a:xfrm>
            <a:off x="5183188" y="1246188"/>
            <a:ext cx="879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600" b="1">
                <a:solidFill>
                  <a:srgbClr val="000000"/>
                </a:solidFill>
                <a:latin typeface="Arial" charset="0"/>
                <a:cs typeface="Arial" charset="0"/>
              </a:rPr>
              <a:t>N1/</a:t>
            </a:r>
          </a:p>
          <a:p>
            <a:r>
              <a:rPr lang="en-US" altLang="en-US" sz="1600" b="1">
                <a:solidFill>
                  <a:srgbClr val="000000"/>
                </a:solidFill>
                <a:latin typeface="Arial" charset="0"/>
                <a:cs typeface="Arial" charset="0"/>
              </a:rPr>
              <a:t>N2N6/</a:t>
            </a:r>
          </a:p>
          <a:p>
            <a:r>
              <a:rPr lang="en-US" altLang="en-US" sz="1600" b="1">
                <a:solidFill>
                  <a:srgbClr val="000000"/>
                </a:solidFill>
                <a:latin typeface="Arial" charset="0"/>
                <a:cs typeface="Arial" charset="0"/>
              </a:rPr>
              <a:t>N4/N9_</a:t>
            </a:r>
          </a:p>
        </p:txBody>
      </p:sp>
      <p:sp>
        <p:nvSpPr>
          <p:cNvPr id="47" name="Oval 4"/>
          <p:cNvSpPr>
            <a:spLocks noChangeArrowheads="1"/>
          </p:cNvSpPr>
          <p:nvPr/>
        </p:nvSpPr>
        <p:spPr bwMode="auto">
          <a:xfrm>
            <a:off x="1676400" y="3124200"/>
            <a:ext cx="1066799" cy="533400"/>
          </a:xfrm>
          <a:prstGeom prst="ellipse">
            <a:avLst/>
          </a:prstGeom>
          <a:solidFill>
            <a:schemeClr val="hlink"/>
          </a:solidFill>
          <a:ln w="12700">
            <a:solidFill>
              <a:srgbClr val="FF0505"/>
            </a:solidFill>
            <a:round/>
            <a:headEnd/>
            <a:tailEnd/>
          </a:ln>
          <a:scene3d>
            <a:camera prst="orthographicFront"/>
            <a:lightRig rig="threePt" dir="t"/>
          </a:scene3d>
          <a:sp3d>
            <a:bevelT prst="convex"/>
          </a:sp3d>
        </p:spPr>
        <p:txBody>
          <a:bodyPr wrap="none" lIns="98425" tIns="52388" rIns="98425" bIns="52388" anchor="ctr"/>
          <a:lstStyle/>
          <a:p>
            <a:pPr algn="ctr" defTabSz="1058863">
              <a:lnSpc>
                <a:spcPct val="90000"/>
              </a:lnSpc>
              <a:defRPr/>
            </a:pPr>
            <a:r>
              <a:rPr lang="en-US" sz="1200" b="1" dirty="0">
                <a:solidFill>
                  <a:srgbClr val="000000"/>
                </a:solidFill>
                <a:latin typeface="Arial" pitchFamily="34" charset="0"/>
                <a:cs typeface="Arial" pitchFamily="34" charset="0"/>
              </a:rPr>
              <a:t>Acquisition</a:t>
            </a:r>
          </a:p>
        </p:txBody>
      </p:sp>
      <p:cxnSp>
        <p:nvCxnSpPr>
          <p:cNvPr id="155709" name="Elbow Connector 50"/>
          <p:cNvCxnSpPr>
            <a:cxnSpLocks noChangeShapeType="1"/>
          </p:cNvCxnSpPr>
          <p:nvPr/>
        </p:nvCxnSpPr>
        <p:spPr bwMode="auto">
          <a:xfrm rot="16200000" flipH="1">
            <a:off x="1302544" y="3007519"/>
            <a:ext cx="196850" cy="550862"/>
          </a:xfrm>
          <a:prstGeom prst="bentConnector2">
            <a:avLst/>
          </a:prstGeom>
          <a:noFill/>
          <a:ln w="1905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cxnSp>
        <p:nvCxnSpPr>
          <p:cNvPr id="155710" name="Elbow Connector 50"/>
          <p:cNvCxnSpPr>
            <a:cxnSpLocks noChangeShapeType="1"/>
          </p:cNvCxnSpPr>
          <p:nvPr/>
        </p:nvCxnSpPr>
        <p:spPr bwMode="auto">
          <a:xfrm flipV="1">
            <a:off x="2743200" y="3184525"/>
            <a:ext cx="677863" cy="196850"/>
          </a:xfrm>
          <a:prstGeom prst="bentConnector2">
            <a:avLst/>
          </a:prstGeom>
          <a:noFill/>
          <a:ln w="19050" algn="ctr">
            <a:solidFill>
              <a:schemeClr val="tx1"/>
            </a:solidFill>
            <a:prstDash val="sysDot"/>
            <a:round/>
            <a:headEnd/>
            <a:tailEnd type="arrow" w="med" len="med"/>
          </a:ln>
          <a:extLst>
            <a:ext uri="{909E8E84-426E-40DD-AFC4-6F175D3DCCD1}">
              <a14:hiddenFill xmlns:a14="http://schemas.microsoft.com/office/drawing/2010/main">
                <a:noFill/>
              </a14:hiddenFill>
            </a:ext>
          </a:extLst>
        </p:spPr>
      </p:cxnSp>
      <p:sp>
        <p:nvSpPr>
          <p:cNvPr id="155711" name="Title 50"/>
          <p:cNvSpPr>
            <a:spLocks noGrp="1"/>
          </p:cNvSpPr>
          <p:nvPr>
            <p:ph type="title"/>
          </p:nvPr>
        </p:nvSpPr>
        <p:spPr>
          <a:xfrm>
            <a:off x="1143000" y="76200"/>
            <a:ext cx="8001000" cy="1143000"/>
          </a:xfrm>
        </p:spPr>
        <p:txBody>
          <a:bodyPr/>
          <a:lstStyle/>
          <a:p>
            <a:r>
              <a:rPr lang="en-US" altLang="en-US" sz="3200" dirty="0"/>
              <a:t>Theoretical Manpower Process</a:t>
            </a:r>
            <a:br>
              <a:rPr lang="en-US" altLang="en-US" sz="4000" dirty="0"/>
            </a:br>
            <a:r>
              <a:rPr lang="en-US" altLang="en-US" sz="2800" i="1" dirty="0"/>
              <a:t>High Level - Integration</a:t>
            </a:r>
            <a:endParaRPr lang="en-US" altLang="en-US" sz="4000" i="1" dirty="0"/>
          </a:p>
        </p:txBody>
      </p:sp>
      <p:sp>
        <p:nvSpPr>
          <p:cNvPr id="155712" name="Rectangle 23"/>
          <p:cNvSpPr>
            <a:spLocks noChangeArrowheads="1"/>
          </p:cNvSpPr>
          <p:nvPr/>
        </p:nvSpPr>
        <p:spPr bwMode="auto">
          <a:xfrm>
            <a:off x="7119938" y="3190875"/>
            <a:ext cx="652462" cy="3143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nSpc>
                <a:spcPct val="90000"/>
              </a:lnSpc>
              <a:spcBef>
                <a:spcPts val="200"/>
              </a:spcBef>
            </a:pPr>
            <a:r>
              <a:rPr lang="en-US" altLang="en-US" sz="1600" b="1">
                <a:solidFill>
                  <a:srgbClr val="043CD4"/>
                </a:solidFill>
                <a:latin typeface="Arial" charset="0"/>
                <a:cs typeface="Arial" charset="0"/>
              </a:rPr>
              <a:t>AMD</a:t>
            </a:r>
          </a:p>
        </p:txBody>
      </p:sp>
      <p:cxnSp>
        <p:nvCxnSpPr>
          <p:cNvPr id="155713" name="Shape 58"/>
          <p:cNvCxnSpPr>
            <a:cxnSpLocks noChangeShapeType="1"/>
          </p:cNvCxnSpPr>
          <p:nvPr/>
        </p:nvCxnSpPr>
        <p:spPr bwMode="auto">
          <a:xfrm flipV="1">
            <a:off x="2041525" y="5999163"/>
            <a:ext cx="1185863" cy="180975"/>
          </a:xfrm>
          <a:prstGeom prst="bentConnector2">
            <a:avLst/>
          </a:prstGeom>
          <a:noFill/>
          <a:ln w="9525" algn="ctr">
            <a:solidFill>
              <a:schemeClr val="tx1"/>
            </a:solidFill>
            <a:round/>
            <a:headEnd/>
            <a:tailEnd type="stealth" w="med" len="med"/>
          </a:ln>
          <a:extLst>
            <a:ext uri="{909E8E84-426E-40DD-AFC4-6F175D3DCCD1}">
              <a14:hiddenFill xmlns:a14="http://schemas.microsoft.com/office/drawing/2010/main">
                <a:noFill/>
              </a14:hiddenFill>
            </a:ext>
          </a:extLst>
        </p:spPr>
      </p:cxnSp>
      <p:cxnSp>
        <p:nvCxnSpPr>
          <p:cNvPr id="155714" name="Shape 65"/>
          <p:cNvCxnSpPr>
            <a:cxnSpLocks noChangeShapeType="1"/>
          </p:cNvCxnSpPr>
          <p:nvPr/>
        </p:nvCxnSpPr>
        <p:spPr bwMode="auto">
          <a:xfrm rot="10800000" flipV="1">
            <a:off x="1214438" y="5494338"/>
            <a:ext cx="1185862" cy="180975"/>
          </a:xfrm>
          <a:prstGeom prst="bentConnector2">
            <a:avLst/>
          </a:prstGeom>
          <a:noFill/>
          <a:ln w="9525" algn="ctr">
            <a:solidFill>
              <a:schemeClr val="tx1"/>
            </a:solidFill>
            <a:round/>
            <a:headEnd/>
            <a:tailEnd type="stealth"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133339593"/>
      </p:ext>
    </p:extLst>
  </p:cSld>
  <p:clrMapOvr>
    <a:masterClrMapping/>
  </p:clrMapOvr>
  <p:transition advClick="0">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ChangeArrowheads="1"/>
          </p:cNvSpPr>
          <p:nvPr>
            <p:ph type="title"/>
          </p:nvPr>
        </p:nvSpPr>
        <p:spPr>
          <a:xfrm>
            <a:off x="1143000" y="0"/>
            <a:ext cx="8001000" cy="1219200"/>
          </a:xfrm>
        </p:spPr>
        <p:txBody>
          <a:bodyPr/>
          <a:lstStyle/>
          <a:p>
            <a:r>
              <a:rPr lang="en-US" altLang="en-US" sz="3200" dirty="0"/>
              <a:t>Conclusion</a:t>
            </a:r>
          </a:p>
        </p:txBody>
      </p:sp>
      <p:sp>
        <p:nvSpPr>
          <p:cNvPr id="157699" name="Rectangle 3"/>
          <p:cNvSpPr>
            <a:spLocks noGrp="1" noChangeArrowheads="1"/>
          </p:cNvSpPr>
          <p:nvPr>
            <p:ph type="body" idx="1"/>
          </p:nvPr>
        </p:nvSpPr>
        <p:spPr>
          <a:xfrm>
            <a:off x="381000" y="1447800"/>
            <a:ext cx="8534400" cy="4648200"/>
          </a:xfrm>
        </p:spPr>
        <p:txBody>
          <a:bodyPr/>
          <a:lstStyle/>
          <a:p>
            <a:pPr>
              <a:buFont typeface="Arial" panose="020B0604020202020204" pitchFamily="34" charset="0"/>
              <a:buChar char="•"/>
            </a:pPr>
            <a:r>
              <a:rPr lang="en-US" altLang="en-US" dirty="0"/>
              <a:t>The ROC/POE is the foundation for squadron manpower determination.</a:t>
            </a:r>
          </a:p>
          <a:p>
            <a:pPr>
              <a:buFont typeface="Arial" panose="020B0604020202020204" pitchFamily="34" charset="0"/>
              <a:buChar char="•"/>
            </a:pPr>
            <a:r>
              <a:rPr lang="en-US" altLang="en-US" dirty="0"/>
              <a:t>Ship’s Tasking Letters are the foundation for Manpower Requirements Worksheets (MRWs: AIMDs, SEAOPDET, VANOPDET)</a:t>
            </a:r>
            <a:endParaRPr lang="en-US" altLang="en-US" sz="3600" dirty="0"/>
          </a:p>
          <a:p>
            <a:pPr>
              <a:buFont typeface="Arial" panose="020B0604020202020204" pitchFamily="34" charset="0"/>
              <a:buChar char="•"/>
            </a:pPr>
            <a:r>
              <a:rPr lang="en-US" altLang="en-US" dirty="0"/>
              <a:t>Aviation Staffing Standards are guidelines in the determination of overhead/support requirements</a:t>
            </a:r>
          </a:p>
          <a:p>
            <a:pPr>
              <a:buFont typeface="Arial" panose="020B0604020202020204" pitchFamily="34" charset="0"/>
              <a:buChar char="•"/>
            </a:pPr>
            <a:r>
              <a:rPr lang="en-US" altLang="en-US" dirty="0"/>
              <a:t>Manpower requirements are dynamic. Continuous updates are necessary to ensure accuracy</a:t>
            </a:r>
          </a:p>
          <a:p>
            <a:pPr>
              <a:buFont typeface="Arial" panose="020B0604020202020204" pitchFamily="34" charset="0"/>
              <a:buChar char="•"/>
            </a:pPr>
            <a:r>
              <a:rPr lang="en-US" altLang="en-US" dirty="0"/>
              <a:t>NAVMAC web site</a:t>
            </a:r>
          </a:p>
          <a:p>
            <a:pPr marL="0" indent="0">
              <a:buNone/>
            </a:pPr>
            <a:r>
              <a:rPr lang="en-US" altLang="en-US" sz="1600" dirty="0"/>
              <a:t>https://www.mynavyhr.navy.mil/About-MyNavy-HR/Commands/NAVMAC/</a:t>
            </a:r>
          </a:p>
          <a:p>
            <a:pPr marL="0" indent="0">
              <a:buNone/>
            </a:pPr>
            <a:endParaRPr lang="en-US" altLang="en-US" dirty="0"/>
          </a:p>
        </p:txBody>
      </p:sp>
    </p:spTree>
    <p:extLst>
      <p:ext uri="{BB962C8B-B14F-4D97-AF65-F5344CB8AC3E}">
        <p14:creationId xmlns:p14="http://schemas.microsoft.com/office/powerpoint/2010/main" val="78748279"/>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a:xfrm>
            <a:off x="1143000" y="0"/>
            <a:ext cx="8001000" cy="1219200"/>
          </a:xfrm>
        </p:spPr>
        <p:txBody>
          <a:bodyPr/>
          <a:lstStyle/>
          <a:p>
            <a:r>
              <a:rPr lang="en-US" sz="3200" dirty="0"/>
              <a:t>Code 30 Points of Contact</a:t>
            </a:r>
            <a:endParaRPr lang="en-US" altLang="en-US" sz="3200" dirty="0"/>
          </a:p>
        </p:txBody>
      </p:sp>
      <p:sp>
        <p:nvSpPr>
          <p:cNvPr id="5" name="Rectangle 3"/>
          <p:cNvSpPr txBox="1">
            <a:spLocks noChangeArrowheads="1"/>
          </p:cNvSpPr>
          <p:nvPr/>
        </p:nvSpPr>
        <p:spPr bwMode="auto">
          <a:xfrm>
            <a:off x="1066800" y="990600"/>
            <a:ext cx="6324600" cy="586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itchFamily="2" charset="2"/>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cs typeface="+mn-cs"/>
              </a:defRPr>
            </a:lvl2pPr>
            <a:lvl3pPr marL="1143000" indent="-228600" algn="l" rtl="0" eaLnBrk="0" fontAlgn="base" hangingPunct="0">
              <a:spcBef>
                <a:spcPct val="20000"/>
              </a:spcBef>
              <a:spcAft>
                <a:spcPct val="0"/>
              </a:spcAft>
              <a:buFont typeface="Wingdings" pitchFamily="2" charset="2"/>
              <a:buChar char="Ø"/>
              <a:defRPr>
                <a:solidFill>
                  <a:schemeClr val="tx1"/>
                </a:solidFill>
                <a:latin typeface="+mn-lt"/>
                <a:cs typeface="+mn-cs"/>
              </a:defRPr>
            </a:lvl3pPr>
            <a:lvl4pPr marL="1600200" indent="-228600" algn="l" rtl="0" eaLnBrk="0" fontAlgn="base" hangingPunct="0">
              <a:spcBef>
                <a:spcPct val="20000"/>
              </a:spcBef>
              <a:spcAft>
                <a:spcPct val="0"/>
              </a:spcAft>
              <a:buChar char="-"/>
              <a:defRPr>
                <a:solidFill>
                  <a:schemeClr val="tx1"/>
                </a:solidFill>
                <a:latin typeface="+mn-lt"/>
                <a:cs typeface="+mn-cs"/>
              </a:defRPr>
            </a:lvl4pPr>
            <a:lvl5pPr marL="2057400" indent="-228600" algn="l" rtl="0" eaLnBrk="0" fontAlgn="base" hangingPunct="0">
              <a:spcBef>
                <a:spcPct val="20000"/>
              </a:spcBef>
              <a:spcAft>
                <a:spcPct val="0"/>
              </a:spcAft>
              <a:buFont typeface="Times New Roman" pitchFamily="18" charset="0"/>
              <a:buChar char="-"/>
              <a:defRPr>
                <a:solidFill>
                  <a:schemeClr val="tx1"/>
                </a:solidFill>
                <a:latin typeface="+mn-lt"/>
                <a:cs typeface="+mn-cs"/>
              </a:defRPr>
            </a:lvl5pPr>
            <a:lvl6pPr marL="2514600" indent="-228600" algn="l" rtl="0" fontAlgn="base">
              <a:spcBef>
                <a:spcPct val="20000"/>
              </a:spcBef>
              <a:spcAft>
                <a:spcPct val="0"/>
              </a:spcAft>
              <a:buFont typeface="Times New Roman" pitchFamily="18" charset="0"/>
              <a:buChar char="-"/>
              <a:defRPr>
                <a:solidFill>
                  <a:schemeClr val="tx1"/>
                </a:solidFill>
                <a:latin typeface="+mn-lt"/>
                <a:cs typeface="+mn-cs"/>
              </a:defRPr>
            </a:lvl6pPr>
            <a:lvl7pPr marL="2971800" indent="-228600" algn="l" rtl="0" fontAlgn="base">
              <a:spcBef>
                <a:spcPct val="20000"/>
              </a:spcBef>
              <a:spcAft>
                <a:spcPct val="0"/>
              </a:spcAft>
              <a:buFont typeface="Times New Roman" pitchFamily="18" charset="0"/>
              <a:buChar char="-"/>
              <a:defRPr>
                <a:solidFill>
                  <a:schemeClr val="tx1"/>
                </a:solidFill>
                <a:latin typeface="+mn-lt"/>
                <a:cs typeface="+mn-cs"/>
              </a:defRPr>
            </a:lvl7pPr>
            <a:lvl8pPr marL="3429000" indent="-228600" algn="l" rtl="0" fontAlgn="base">
              <a:spcBef>
                <a:spcPct val="20000"/>
              </a:spcBef>
              <a:spcAft>
                <a:spcPct val="0"/>
              </a:spcAft>
              <a:buFont typeface="Times New Roman" pitchFamily="18" charset="0"/>
              <a:buChar char="-"/>
              <a:defRPr>
                <a:solidFill>
                  <a:schemeClr val="tx1"/>
                </a:solidFill>
                <a:latin typeface="+mn-lt"/>
                <a:cs typeface="+mn-cs"/>
              </a:defRPr>
            </a:lvl8pPr>
            <a:lvl9pPr marL="3886200" indent="-228600" algn="l" rtl="0" fontAlgn="base">
              <a:spcBef>
                <a:spcPct val="20000"/>
              </a:spcBef>
              <a:spcAft>
                <a:spcPct val="0"/>
              </a:spcAft>
              <a:buFont typeface="Times New Roman" pitchFamily="18" charset="0"/>
              <a:buChar char="-"/>
              <a:defRPr>
                <a:solidFill>
                  <a:schemeClr val="tx1"/>
                </a:solidFill>
                <a:latin typeface="+mn-lt"/>
                <a:cs typeface="+mn-cs"/>
              </a:defRPr>
            </a:lvl9pPr>
          </a:lstStyle>
          <a:p>
            <a:pPr>
              <a:lnSpc>
                <a:spcPct val="90000"/>
              </a:lnSpc>
            </a:pPr>
            <a:endParaRPr lang="en-US" altLang="en-US" sz="1800" kern="0" dirty="0"/>
          </a:p>
          <a:p>
            <a:pPr>
              <a:lnSpc>
                <a:spcPct val="90000"/>
              </a:lnSpc>
              <a:buFont typeface="Arial" panose="020B0604020202020204" pitchFamily="34" charset="0"/>
              <a:buChar char="•"/>
            </a:pPr>
            <a:r>
              <a:rPr lang="en-US" altLang="en-US" sz="1800" kern="0" dirty="0"/>
              <a:t>Code 30 Leadership</a:t>
            </a:r>
          </a:p>
          <a:p>
            <a:pPr lvl="1">
              <a:lnSpc>
                <a:spcPct val="90000"/>
              </a:lnSpc>
            </a:pPr>
            <a:r>
              <a:rPr lang="en-US" altLang="en-US" sz="1400" kern="0" dirty="0"/>
              <a:t>Aviation Department Head		901-874-6244</a:t>
            </a:r>
          </a:p>
          <a:p>
            <a:pPr lvl="1">
              <a:lnSpc>
                <a:spcPct val="90000"/>
              </a:lnSpc>
            </a:pPr>
            <a:r>
              <a:rPr lang="en-US" altLang="en-US" sz="1400" kern="0" dirty="0"/>
              <a:t>Deputy Aviation Department Head		901-874-6240</a:t>
            </a:r>
          </a:p>
          <a:p>
            <a:pPr lvl="1">
              <a:lnSpc>
                <a:spcPct val="90000"/>
              </a:lnSpc>
            </a:pPr>
            <a:r>
              <a:rPr lang="en-US" altLang="en-US" sz="1400" kern="0" dirty="0"/>
              <a:t>Aviation LCPO			901-874-6455</a:t>
            </a:r>
          </a:p>
          <a:p>
            <a:pPr lvl="1">
              <a:lnSpc>
                <a:spcPct val="90000"/>
              </a:lnSpc>
            </a:pPr>
            <a:endParaRPr lang="en-US" altLang="en-US" sz="1400" kern="0" dirty="0"/>
          </a:p>
          <a:p>
            <a:pPr>
              <a:lnSpc>
                <a:spcPct val="90000"/>
              </a:lnSpc>
              <a:buFont typeface="Arial" panose="020B0604020202020204" pitchFamily="34" charset="0"/>
              <a:buChar char="•"/>
            </a:pPr>
            <a:r>
              <a:rPr lang="en-US" altLang="en-US" sz="1800" kern="0" dirty="0"/>
              <a:t>Squadron</a:t>
            </a:r>
          </a:p>
          <a:p>
            <a:pPr lvl="1">
              <a:lnSpc>
                <a:spcPct val="90000"/>
              </a:lnSpc>
            </a:pPr>
            <a:r>
              <a:rPr lang="en-US" altLang="en-US" sz="1400" kern="0" dirty="0"/>
              <a:t>SQMD Division Officer			901-874-6303</a:t>
            </a:r>
          </a:p>
          <a:p>
            <a:pPr lvl="1">
              <a:lnSpc>
                <a:spcPct val="90000"/>
              </a:lnSpc>
            </a:pPr>
            <a:r>
              <a:rPr lang="en-US" altLang="en-US" sz="1400" kern="0" dirty="0"/>
              <a:t>SQMD Lead Analyst			901-874-6348</a:t>
            </a:r>
          </a:p>
          <a:p>
            <a:pPr lvl="1">
              <a:lnSpc>
                <a:spcPct val="90000"/>
              </a:lnSpc>
            </a:pPr>
            <a:r>
              <a:rPr lang="en-US" altLang="en-US" sz="1400" kern="0" dirty="0"/>
              <a:t>Fixed Wing Lead Analyst			901-874-6231</a:t>
            </a:r>
          </a:p>
          <a:p>
            <a:pPr lvl="1">
              <a:lnSpc>
                <a:spcPct val="90000"/>
              </a:lnSpc>
            </a:pPr>
            <a:r>
              <a:rPr lang="en-US" altLang="en-US" sz="1400" kern="0" dirty="0"/>
              <a:t>Rotary Wing Lead Analyst		901-874-6411</a:t>
            </a:r>
          </a:p>
          <a:p>
            <a:pPr>
              <a:lnSpc>
                <a:spcPct val="90000"/>
              </a:lnSpc>
            </a:pPr>
            <a:endParaRPr lang="en-US" altLang="en-US" sz="1800" kern="0" dirty="0"/>
          </a:p>
          <a:p>
            <a:pPr>
              <a:lnSpc>
                <a:spcPct val="90000"/>
              </a:lnSpc>
              <a:buFont typeface="Arial" panose="020B0604020202020204" pitchFamily="34" charset="0"/>
              <a:buChar char="•"/>
            </a:pPr>
            <a:r>
              <a:rPr lang="en-US" altLang="en-US" sz="1800" kern="0" dirty="0"/>
              <a:t>AIMD/SEAOPDET/VANOPDET</a:t>
            </a:r>
          </a:p>
          <a:p>
            <a:pPr lvl="1">
              <a:lnSpc>
                <a:spcPct val="90000"/>
              </a:lnSpc>
            </a:pPr>
            <a:r>
              <a:rPr lang="en-US" altLang="en-US" sz="1400" kern="0" dirty="0"/>
              <a:t>AIMD Afloat Division Officer		901-874-6438</a:t>
            </a:r>
          </a:p>
          <a:p>
            <a:pPr lvl="1">
              <a:lnSpc>
                <a:spcPct val="90000"/>
              </a:lnSpc>
            </a:pPr>
            <a:r>
              <a:rPr lang="en-US" altLang="en-US" sz="1400" kern="0" dirty="0"/>
              <a:t>AIMD Afloat Lead Analyst		901-874-6238</a:t>
            </a:r>
          </a:p>
          <a:p>
            <a:pPr marL="0" indent="0">
              <a:lnSpc>
                <a:spcPct val="90000"/>
              </a:lnSpc>
              <a:buNone/>
            </a:pPr>
            <a:endParaRPr lang="en-US" altLang="en-US" sz="1800" kern="0" dirty="0"/>
          </a:p>
          <a:p>
            <a:pPr>
              <a:lnSpc>
                <a:spcPct val="90000"/>
              </a:lnSpc>
              <a:buFont typeface="Arial" panose="020B0604020202020204" pitchFamily="34" charset="0"/>
              <a:buChar char="•"/>
            </a:pPr>
            <a:r>
              <a:rPr lang="en-US" altLang="en-US" sz="1800" kern="0" dirty="0"/>
              <a:t>Staffing Standards</a:t>
            </a:r>
          </a:p>
          <a:p>
            <a:pPr lvl="1">
              <a:lnSpc>
                <a:spcPct val="90000"/>
              </a:lnSpc>
            </a:pPr>
            <a:r>
              <a:rPr lang="en-US" altLang="en-US" sz="1400" kern="0" dirty="0"/>
              <a:t>Aviation Standards Division Officer 		901-874-6303</a:t>
            </a:r>
            <a:endParaRPr lang="en-US" altLang="en-US" sz="1400" kern="0" dirty="0">
              <a:solidFill>
                <a:srgbClr val="FF0000"/>
              </a:solidFill>
            </a:endParaRPr>
          </a:p>
          <a:p>
            <a:pPr lvl="1">
              <a:lnSpc>
                <a:spcPct val="90000"/>
              </a:lnSpc>
            </a:pPr>
            <a:r>
              <a:rPr lang="en-US" altLang="en-US" sz="1400" kern="0" dirty="0"/>
              <a:t>Lead Staffing Standard Analyst		901-874-6428</a:t>
            </a:r>
          </a:p>
          <a:p>
            <a:pPr lvl="1">
              <a:lnSpc>
                <a:spcPct val="90000"/>
              </a:lnSpc>
            </a:pPr>
            <a:r>
              <a:rPr lang="en-US" altLang="en-US" sz="1400" kern="0" dirty="0"/>
              <a:t>Lead CM/PM </a:t>
            </a:r>
            <a:r>
              <a:rPr lang="en-US" altLang="en-US" sz="1400" kern="0" dirty="0" err="1"/>
              <a:t>Manhour</a:t>
            </a:r>
            <a:r>
              <a:rPr lang="en-US" altLang="en-US" sz="1400" kern="0" dirty="0"/>
              <a:t> Analyst		901-874-6235 </a:t>
            </a:r>
          </a:p>
          <a:p>
            <a:pPr marL="0" indent="0">
              <a:lnSpc>
                <a:spcPct val="90000"/>
              </a:lnSpc>
              <a:buFont typeface="Wingdings" pitchFamily="2" charset="2"/>
              <a:buNone/>
            </a:pPr>
            <a:r>
              <a:rPr lang="en-US" altLang="en-US" sz="1400" kern="0" dirty="0"/>
              <a:t>					</a:t>
            </a:r>
          </a:p>
          <a:p>
            <a:pPr marL="0" indent="0">
              <a:lnSpc>
                <a:spcPct val="90000"/>
              </a:lnSpc>
              <a:buFont typeface="Wingdings" pitchFamily="2" charset="2"/>
              <a:buNone/>
            </a:pPr>
            <a:r>
              <a:rPr lang="en-US" altLang="en-US" sz="1400" kern="0" dirty="0"/>
              <a:t>					DSN:  882-</a:t>
            </a:r>
          </a:p>
        </p:txBody>
      </p:sp>
    </p:spTree>
    <p:extLst>
      <p:ext uri="{BB962C8B-B14F-4D97-AF65-F5344CB8AC3E}">
        <p14:creationId xmlns:p14="http://schemas.microsoft.com/office/powerpoint/2010/main" val="372451334"/>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WordArt 2"/>
          <p:cNvSpPr>
            <a:spLocks noChangeArrowheads="1" noChangeShapeType="1" noTextEdit="1"/>
          </p:cNvSpPr>
          <p:nvPr/>
        </p:nvSpPr>
        <p:spPr bwMode="auto">
          <a:xfrm>
            <a:off x="528638" y="2643188"/>
            <a:ext cx="8086725" cy="1571625"/>
          </a:xfrm>
          <a:prstGeom prst="rect">
            <a:avLst/>
          </a:prstGeom>
        </p:spPr>
        <p:txBody>
          <a:bodyPr wrap="none" fromWordArt="1">
            <a:prstTxWarp prst="textPlain">
              <a:avLst>
                <a:gd name="adj" fmla="val 50000"/>
              </a:avLst>
            </a:prstTxWarp>
          </a:bodyPr>
          <a:lstStyle/>
          <a:p>
            <a:pPr algn="ctr"/>
            <a:r>
              <a:rPr lang="en-US" sz="3600" b="1" i="1" kern="10" dirty="0">
                <a:ln w="9525">
                  <a:noFill/>
                  <a:round/>
                  <a:headEnd/>
                  <a:tailEnd/>
                </a:ln>
                <a:solidFill>
                  <a:srgbClr val="336699"/>
                </a:solidFill>
                <a:effectLst>
                  <a:outerShdw dist="45791" dir="2021404" algn="ctr" rotWithShape="0">
                    <a:srgbClr val="B2B2B2">
                      <a:alpha val="79999"/>
                    </a:srgbClr>
                  </a:outerShdw>
                </a:effectLst>
                <a:latin typeface="Times New Roman"/>
                <a:cs typeface="Times New Roman"/>
              </a:rPr>
              <a:t>Questions?</a:t>
            </a:r>
          </a:p>
        </p:txBody>
      </p:sp>
    </p:spTree>
    <p:extLst>
      <p:ext uri="{BB962C8B-B14F-4D97-AF65-F5344CB8AC3E}">
        <p14:creationId xmlns:p14="http://schemas.microsoft.com/office/powerpoint/2010/main" val="9207792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4"/>
          <p:cNvSpPr>
            <a:spLocks noGrp="1" noChangeArrowheads="1"/>
          </p:cNvSpPr>
          <p:nvPr>
            <p:ph type="title"/>
          </p:nvPr>
        </p:nvSpPr>
        <p:spPr>
          <a:xfrm>
            <a:off x="1143000" y="0"/>
            <a:ext cx="8001000" cy="1219200"/>
          </a:xfrm>
        </p:spPr>
        <p:txBody>
          <a:bodyPr/>
          <a:lstStyle/>
          <a:p>
            <a:pPr marL="342900" indent="-342900"/>
            <a:r>
              <a:rPr lang="en-US" altLang="en-US" sz="3200" dirty="0"/>
              <a:t>Department's Primary Mission</a:t>
            </a:r>
            <a:endParaRPr lang="en-US" altLang="en-US" sz="3200" dirty="0">
              <a:solidFill>
                <a:srgbClr val="000064"/>
              </a:solidFill>
            </a:endParaRPr>
          </a:p>
        </p:txBody>
      </p:sp>
      <p:sp>
        <p:nvSpPr>
          <p:cNvPr id="126979" name="Rectangle 25"/>
          <p:cNvSpPr>
            <a:spLocks noGrp="1" noChangeArrowheads="1"/>
          </p:cNvSpPr>
          <p:nvPr>
            <p:ph type="body" idx="1"/>
          </p:nvPr>
        </p:nvSpPr>
        <p:spPr>
          <a:xfrm>
            <a:off x="609600" y="2994025"/>
            <a:ext cx="7470775" cy="527050"/>
          </a:xfrm>
        </p:spPr>
        <p:txBody>
          <a:bodyPr/>
          <a:lstStyle/>
          <a:p>
            <a:pPr algn="ctr" eaLnBrk="1" hangingPunct="1">
              <a:buFontTx/>
              <a:buNone/>
            </a:pPr>
            <a:r>
              <a:rPr lang="en-US" altLang="en-US" sz="2800" b="1" i="1" dirty="0">
                <a:solidFill>
                  <a:srgbClr val="002060"/>
                </a:solidFill>
              </a:rPr>
              <a:t>	It’s All About Fleet Readiness…</a:t>
            </a:r>
          </a:p>
        </p:txBody>
      </p:sp>
      <p:pic>
        <p:nvPicPr>
          <p:cNvPr id="129053" name="Picture 29" descr="f14dusk"/>
          <p:cNvPicPr>
            <a:picLocks noChangeAspect="1" noChangeArrowheads="1"/>
          </p:cNvPicPr>
          <p:nvPr/>
        </p:nvPicPr>
        <p:blipFill>
          <a:blip r:embed="rId3"/>
          <a:srcRect/>
          <a:stretch>
            <a:fillRect/>
          </a:stretch>
        </p:blipFill>
        <p:spPr bwMode="ltGray">
          <a:xfrm>
            <a:off x="3962400" y="1371600"/>
            <a:ext cx="1628775" cy="1225550"/>
          </a:xfrm>
          <a:prstGeom prst="rect">
            <a:avLst/>
          </a:prstGeom>
          <a:noFill/>
          <a:ln w="9525">
            <a:solidFill>
              <a:schemeClr val="tx1"/>
            </a:solidFill>
            <a:miter lim="800000"/>
            <a:headEnd/>
            <a:tailEnd/>
          </a:ln>
          <a:effectLst>
            <a:outerShdw dist="50800" dir="5400000" algn="ctr" rotWithShape="0">
              <a:schemeClr val="tx1">
                <a:lumMod val="65000"/>
                <a:lumOff val="35000"/>
                <a:alpha val="50000"/>
              </a:schemeClr>
            </a:outerShdw>
          </a:effectLst>
        </p:spPr>
      </p:pic>
      <p:pic>
        <p:nvPicPr>
          <p:cNvPr id="129054" name="Picture 30" descr="paxfact8"/>
          <p:cNvPicPr>
            <a:picLocks noChangeAspect="1" noChangeArrowheads="1"/>
          </p:cNvPicPr>
          <p:nvPr/>
        </p:nvPicPr>
        <p:blipFill>
          <a:blip r:embed="rId4"/>
          <a:srcRect/>
          <a:stretch>
            <a:fillRect/>
          </a:stretch>
        </p:blipFill>
        <p:spPr bwMode="ltGray">
          <a:xfrm>
            <a:off x="1676400" y="1371600"/>
            <a:ext cx="1646237" cy="1220788"/>
          </a:xfrm>
          <a:prstGeom prst="rect">
            <a:avLst/>
          </a:prstGeom>
          <a:noFill/>
          <a:ln w="3175">
            <a:solidFill>
              <a:schemeClr val="tx1"/>
            </a:solidFill>
            <a:miter lim="800000"/>
            <a:headEnd/>
            <a:tailEnd/>
          </a:ln>
          <a:effectLst>
            <a:outerShdw dist="50800" dir="5400000" algn="ctr" rotWithShape="0">
              <a:schemeClr val="tx1">
                <a:lumMod val="65000"/>
                <a:lumOff val="35000"/>
                <a:alpha val="50000"/>
              </a:schemeClr>
            </a:outerShdw>
          </a:effectLst>
        </p:spPr>
      </p:pic>
      <p:pic>
        <p:nvPicPr>
          <p:cNvPr id="129055" name="Picture 31" descr="kittyhawk"/>
          <p:cNvPicPr>
            <a:picLocks noChangeAspect="1" noChangeArrowheads="1"/>
          </p:cNvPicPr>
          <p:nvPr/>
        </p:nvPicPr>
        <p:blipFill>
          <a:blip r:embed="rId5"/>
          <a:srcRect/>
          <a:stretch>
            <a:fillRect/>
          </a:stretch>
        </p:blipFill>
        <p:spPr bwMode="ltGray">
          <a:xfrm>
            <a:off x="6324600" y="1447800"/>
            <a:ext cx="1609725" cy="1225550"/>
          </a:xfrm>
          <a:prstGeom prst="rect">
            <a:avLst/>
          </a:prstGeom>
          <a:noFill/>
          <a:ln w="3175">
            <a:solidFill>
              <a:schemeClr val="bg2"/>
            </a:solidFill>
            <a:miter lim="800000"/>
            <a:headEnd/>
            <a:tailEnd/>
          </a:ln>
          <a:effectLst>
            <a:outerShdw dist="50800" dir="5400000" algn="ctr" rotWithShape="0">
              <a:schemeClr val="tx1">
                <a:lumMod val="65000"/>
                <a:lumOff val="35000"/>
                <a:alpha val="50000"/>
              </a:schemeClr>
            </a:outerShdw>
          </a:effectLst>
        </p:spPr>
      </p:pic>
      <p:sp>
        <p:nvSpPr>
          <p:cNvPr id="126983" name="Rectangle 5"/>
          <p:cNvSpPr>
            <a:spLocks noChangeArrowheads="1"/>
          </p:cNvSpPr>
          <p:nvPr/>
        </p:nvSpPr>
        <p:spPr bwMode="auto">
          <a:xfrm>
            <a:off x="0" y="5410200"/>
            <a:ext cx="9144000" cy="1324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marL="342900" indent="-342900">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b="1" dirty="0">
                <a:solidFill>
                  <a:srgbClr val="000000"/>
                </a:solidFill>
                <a:latin typeface="Arial" charset="0"/>
              </a:rPr>
              <a:t>      MISSION:  </a:t>
            </a:r>
            <a:r>
              <a:rPr lang="en-US" altLang="en-US" dirty="0">
                <a:solidFill>
                  <a:srgbClr val="000000"/>
                </a:solidFill>
                <a:latin typeface="Arial" charset="0"/>
              </a:rPr>
              <a:t>Analyze &amp; determine in accordance with the OPNAVINST 1000.16, the minimum </a:t>
            </a:r>
            <a:r>
              <a:rPr lang="en-US" altLang="en-US" b="1" dirty="0">
                <a:solidFill>
                  <a:srgbClr val="000000"/>
                </a:solidFill>
                <a:latin typeface="Arial" charset="0"/>
              </a:rPr>
              <a:t>QUANTITY</a:t>
            </a:r>
            <a:r>
              <a:rPr lang="en-US" altLang="en-US" dirty="0">
                <a:solidFill>
                  <a:srgbClr val="000000"/>
                </a:solidFill>
                <a:latin typeface="Arial" charset="0"/>
              </a:rPr>
              <a:t> and </a:t>
            </a:r>
            <a:r>
              <a:rPr lang="en-US" altLang="en-US" b="1" dirty="0">
                <a:solidFill>
                  <a:srgbClr val="000000"/>
                </a:solidFill>
                <a:latin typeface="Arial" charset="0"/>
              </a:rPr>
              <a:t>QUALITY</a:t>
            </a:r>
            <a:r>
              <a:rPr lang="en-US" altLang="en-US" dirty="0">
                <a:solidFill>
                  <a:srgbClr val="000000"/>
                </a:solidFill>
                <a:latin typeface="Arial" charset="0"/>
              </a:rPr>
              <a:t> of  manpower required to accomplish 100% of capabilities as defined in the latest approved ROC/POE.</a:t>
            </a:r>
          </a:p>
        </p:txBody>
      </p:sp>
      <p:pic>
        <p:nvPicPr>
          <p:cNvPr id="12698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5287" y="3732212"/>
            <a:ext cx="1636713"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cmpd="dbl">
                <a:solidFill>
                  <a:srgbClr val="000000"/>
                </a:solidFill>
                <a:miter lim="800000"/>
                <a:headEnd type="none" w="sm" len="sm"/>
                <a:tailEnd type="none" w="sm" len="sm"/>
              </a14:hiddenLine>
            </a:ext>
          </a:extLst>
        </p:spPr>
      </p:pic>
      <p:pic>
        <p:nvPicPr>
          <p:cNvPr id="14" name="Picture 7" descr="http://upload.wikimedia.org/wikipedia/commons/c/c6/USMC_FA-18_Hornet.JPEG">
            <a:hlinkClick r:id="rId7"/>
          </p:cNvPr>
          <p:cNvPicPr>
            <a:picLocks noChangeAspect="1" noChangeArrowheads="1"/>
          </p:cNvPicPr>
          <p:nvPr/>
        </p:nvPicPr>
        <p:blipFill>
          <a:blip r:embed="rId8" cstate="print"/>
          <a:srcRect/>
          <a:stretch>
            <a:fillRect/>
          </a:stretch>
        </p:blipFill>
        <p:spPr bwMode="auto">
          <a:xfrm>
            <a:off x="4901640" y="3732466"/>
            <a:ext cx="1837944" cy="1225296"/>
          </a:xfrm>
          <a:prstGeom prst="rect">
            <a:avLst/>
          </a:prstGeom>
          <a:noFill/>
          <a:ln w="9525">
            <a:noFill/>
            <a:miter lim="800000"/>
            <a:headEnd/>
            <a:tailEnd/>
          </a:ln>
          <a:scene3d>
            <a:camera prst="orthographicFront"/>
            <a:lightRig rig="threePt" dir="t"/>
          </a:scene3d>
          <a:sp3d>
            <a:bevelT/>
          </a:sp3d>
        </p:spPr>
      </p:pic>
    </p:spTree>
    <p:extLst>
      <p:ext uri="{BB962C8B-B14F-4D97-AF65-F5344CB8AC3E}">
        <p14:creationId xmlns:p14="http://schemas.microsoft.com/office/powerpoint/2010/main" val="3052270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accent6">
                    <a:lumMod val="50000"/>
                  </a:schemeClr>
                </a:solidFill>
                <a:latin typeface="Arial" pitchFamily="34" charset="0"/>
                <a:cs typeface="Arial" pitchFamily="34" charset="0"/>
              </a:rPr>
              <a:t>Guiding Policies</a:t>
            </a:r>
            <a:br>
              <a:rPr lang="en-US" sz="3600" dirty="0">
                <a:solidFill>
                  <a:schemeClr val="accent6">
                    <a:lumMod val="50000"/>
                  </a:schemeClr>
                </a:solidFill>
                <a:latin typeface="Arial" pitchFamily="34" charset="0"/>
                <a:cs typeface="Arial" pitchFamily="34" charset="0"/>
              </a:rPr>
            </a:br>
            <a:r>
              <a:rPr lang="en-US" sz="3600" i="1" dirty="0">
                <a:solidFill>
                  <a:schemeClr val="accent6">
                    <a:lumMod val="50000"/>
                  </a:schemeClr>
                </a:solidFill>
                <a:latin typeface="Arial" pitchFamily="34" charset="0"/>
                <a:cs typeface="Arial" pitchFamily="34" charset="0"/>
              </a:rPr>
              <a:t>US Code – DOD - OPNAV</a:t>
            </a:r>
            <a:endParaRPr lang="en-US" sz="3600" dirty="0"/>
          </a:p>
        </p:txBody>
      </p:sp>
      <p:sp>
        <p:nvSpPr>
          <p:cNvPr id="5" name="Rectangle 5"/>
          <p:cNvSpPr>
            <a:spLocks noChangeArrowheads="1"/>
          </p:cNvSpPr>
          <p:nvPr/>
        </p:nvSpPr>
        <p:spPr bwMode="auto">
          <a:xfrm>
            <a:off x="0" y="1295400"/>
            <a:ext cx="9144000" cy="473135"/>
          </a:xfrm>
          <a:prstGeom prst="rect">
            <a:avLst/>
          </a:prstGeom>
          <a:solidFill>
            <a:srgbClr val="000080"/>
          </a:solidFill>
          <a:ln w="25400">
            <a:noFill/>
            <a:miter lim="800000"/>
            <a:headEnd/>
            <a:tailEnd/>
          </a:ln>
        </p:spPr>
        <p:txBody>
          <a:bodyPr wrap="none" anchor="ctr"/>
          <a:lstStyle/>
          <a:p>
            <a:pPr algn="ctr">
              <a:spcBef>
                <a:spcPct val="50000"/>
              </a:spcBef>
            </a:pPr>
            <a:r>
              <a:rPr lang="en-US" sz="2400" b="1" dirty="0">
                <a:solidFill>
                  <a:schemeClr val="bg1"/>
                </a:solidFill>
              </a:rPr>
              <a:t>Legal sources do not dictate a manpower program or process</a:t>
            </a:r>
          </a:p>
        </p:txBody>
      </p:sp>
      <p:sp>
        <p:nvSpPr>
          <p:cNvPr id="6" name="Rectangle 3"/>
          <p:cNvSpPr txBox="1">
            <a:spLocks noChangeArrowheads="1"/>
          </p:cNvSpPr>
          <p:nvPr/>
        </p:nvSpPr>
        <p:spPr bwMode="auto">
          <a:xfrm>
            <a:off x="0" y="1774945"/>
            <a:ext cx="9144000" cy="3032065"/>
          </a:xfrm>
          <a:prstGeom prst="rect">
            <a:avLst/>
          </a:prstGeom>
          <a:solidFill>
            <a:srgbClr val="CCECFF"/>
          </a:solidFill>
          <a:ln w="9525">
            <a:solidFill>
              <a:schemeClr val="tx1"/>
            </a:solidFill>
            <a:miter lim="800000"/>
            <a:headEnd/>
            <a:tailEnd/>
          </a:ln>
          <a:scene3d>
            <a:camera prst="orthographicFront"/>
            <a:lightRig rig="threePt" dir="t"/>
          </a:scene3d>
          <a:sp3d>
            <a:bevelT/>
          </a:sp3d>
        </p:spPr>
        <p:txBody>
          <a:bodyPr/>
          <a:lstStyle/>
          <a:p>
            <a:pPr marL="171450" lvl="1" indent="-171450" algn="ctr">
              <a:lnSpc>
                <a:spcPct val="80000"/>
              </a:lnSpc>
              <a:spcBef>
                <a:spcPct val="20000"/>
              </a:spcBef>
              <a:buFontTx/>
              <a:buChar char="•"/>
              <a:defRPr/>
            </a:pPr>
            <a:r>
              <a:rPr lang="en-US" sz="1600" u="sng" kern="0" dirty="0">
                <a:latin typeface="+mn-lt"/>
                <a:cs typeface="+mn-cs"/>
              </a:rPr>
              <a:t>USC Title 10</a:t>
            </a:r>
          </a:p>
          <a:p>
            <a:pPr marL="171450" lvl="1" indent="-171450">
              <a:lnSpc>
                <a:spcPct val="80000"/>
              </a:lnSpc>
              <a:spcBef>
                <a:spcPct val="20000"/>
              </a:spcBef>
              <a:buFont typeface="Arial" pitchFamily="34" charset="0"/>
              <a:buChar char="•"/>
              <a:defRPr/>
            </a:pPr>
            <a:r>
              <a:rPr lang="en-US" sz="1500" kern="0" dirty="0">
                <a:latin typeface="+mn-lt"/>
                <a:cs typeface="+mn-cs"/>
              </a:rPr>
              <a:t>Subtitle A, Part I, Chapter 2, Section 115a states, “The Secretary of Defense shall submit to Congress an annual manpower requirements report”</a:t>
            </a:r>
          </a:p>
          <a:p>
            <a:pPr marL="171450" lvl="1" indent="-171450">
              <a:lnSpc>
                <a:spcPct val="80000"/>
              </a:lnSpc>
              <a:spcBef>
                <a:spcPct val="20000"/>
              </a:spcBef>
              <a:buFont typeface="Arial" pitchFamily="34" charset="0"/>
              <a:buChar char="•"/>
              <a:defRPr/>
            </a:pPr>
            <a:endParaRPr lang="en-US" sz="1500" kern="0" dirty="0">
              <a:latin typeface="+mn-lt"/>
              <a:cs typeface="+mn-cs"/>
            </a:endParaRPr>
          </a:p>
          <a:p>
            <a:pPr marL="171450" lvl="1" indent="-171450">
              <a:lnSpc>
                <a:spcPct val="80000"/>
              </a:lnSpc>
              <a:spcBef>
                <a:spcPct val="20000"/>
              </a:spcBef>
              <a:buFont typeface="Arial" pitchFamily="34" charset="0"/>
              <a:buChar char="•"/>
              <a:defRPr/>
            </a:pPr>
            <a:r>
              <a:rPr lang="en-US" sz="1500" kern="0" dirty="0">
                <a:latin typeface="+mn-lt"/>
                <a:cs typeface="+mn-cs"/>
              </a:rPr>
              <a:t>Subtitle C, Part I, Chapter 507, Section 5062 states, "The Navy shall be organized, trained, and equipped primarily for prompt and sustained combat incident to operations at sea.  It is the responsible for the preparation of Naval forces necessary for the effective prosecution of war."  </a:t>
            </a:r>
          </a:p>
          <a:p>
            <a:pPr marL="171450" lvl="1" indent="-171450">
              <a:lnSpc>
                <a:spcPct val="80000"/>
              </a:lnSpc>
              <a:spcBef>
                <a:spcPct val="20000"/>
              </a:spcBef>
              <a:buFont typeface="Arial" pitchFamily="34" charset="0"/>
              <a:buChar char="•"/>
              <a:defRPr/>
            </a:pPr>
            <a:endParaRPr lang="en-US" sz="1500" kern="0" dirty="0">
              <a:latin typeface="+mn-lt"/>
              <a:cs typeface="+mn-cs"/>
            </a:endParaRPr>
          </a:p>
          <a:p>
            <a:pPr marL="171450" lvl="1" indent="-171450">
              <a:lnSpc>
                <a:spcPct val="80000"/>
              </a:lnSpc>
              <a:spcBef>
                <a:spcPct val="20000"/>
              </a:spcBef>
              <a:buFont typeface="Arial" pitchFamily="34" charset="0"/>
              <a:buChar char="•"/>
              <a:defRPr/>
            </a:pPr>
            <a:r>
              <a:rPr lang="en-US" sz="1500" kern="0" dirty="0">
                <a:latin typeface="+mn-lt"/>
                <a:cs typeface="+mn-cs"/>
              </a:rPr>
              <a:t>Subtitle A, Part II, Chapter 39, Section 691 states, "The end-strength specified ... are the minimum strength necessary to enable the armed forces to fulfill a national defense strategy ... Successfully conduct two nearly simultaneous major regional contingencies.“</a:t>
            </a:r>
          </a:p>
          <a:p>
            <a:pPr marL="171450" lvl="1" indent="-171450">
              <a:lnSpc>
                <a:spcPct val="80000"/>
              </a:lnSpc>
              <a:spcBef>
                <a:spcPct val="20000"/>
              </a:spcBef>
              <a:buFont typeface="Arial" pitchFamily="34" charset="0"/>
              <a:buChar char="•"/>
              <a:defRPr/>
            </a:pPr>
            <a:endParaRPr lang="en-US" sz="1500" kern="0" dirty="0">
              <a:latin typeface="+mn-lt"/>
              <a:cs typeface="+mn-cs"/>
            </a:endParaRPr>
          </a:p>
          <a:p>
            <a:pPr marL="171450" lvl="1" indent="-171450">
              <a:lnSpc>
                <a:spcPct val="80000"/>
              </a:lnSpc>
              <a:spcBef>
                <a:spcPct val="20000"/>
              </a:spcBef>
              <a:buFont typeface="Arial" pitchFamily="34" charset="0"/>
              <a:buChar char="•"/>
              <a:defRPr/>
            </a:pPr>
            <a:r>
              <a:rPr lang="en-US" sz="1500" kern="0" dirty="0">
                <a:latin typeface="+mn-lt"/>
                <a:cs typeface="+mn-cs"/>
              </a:rPr>
              <a:t>Chapter 117, in part states, "SECDEF establish readiness reporting system to include measure of capability to conduct wartime missions." </a:t>
            </a:r>
          </a:p>
        </p:txBody>
      </p:sp>
      <p:sp>
        <p:nvSpPr>
          <p:cNvPr id="7" name="Rectangle 3"/>
          <p:cNvSpPr txBox="1">
            <a:spLocks noChangeArrowheads="1"/>
          </p:cNvSpPr>
          <p:nvPr/>
        </p:nvSpPr>
        <p:spPr bwMode="auto">
          <a:xfrm>
            <a:off x="0" y="5145087"/>
            <a:ext cx="2838450" cy="1674813"/>
          </a:xfrm>
          <a:prstGeom prst="rect">
            <a:avLst/>
          </a:prstGeom>
          <a:solidFill>
            <a:srgbClr val="99FF33"/>
          </a:solidFill>
          <a:ln w="9525">
            <a:solidFill>
              <a:schemeClr val="tx1"/>
            </a:solidFill>
            <a:miter lim="800000"/>
            <a:headEnd/>
            <a:tailEnd/>
          </a:ln>
          <a:scene3d>
            <a:camera prst="orthographicFront"/>
            <a:lightRig rig="threePt" dir="t"/>
          </a:scene3d>
          <a:sp3d>
            <a:bevelT/>
          </a:sp3d>
        </p:spPr>
        <p:txBody>
          <a:bodyPr/>
          <a:lstStyle/>
          <a:p>
            <a:pPr marL="233363" lvl="1" indent="-233363">
              <a:lnSpc>
                <a:spcPct val="80000"/>
              </a:lnSpc>
              <a:spcBef>
                <a:spcPct val="20000"/>
              </a:spcBef>
              <a:buFont typeface="Arial" pitchFamily="34" charset="0"/>
              <a:buChar char="•"/>
              <a:defRPr/>
            </a:pPr>
            <a:r>
              <a:rPr lang="en-US" sz="1400" kern="0" dirty="0">
                <a:latin typeface="+mn-lt"/>
                <a:cs typeface="+mn-cs"/>
              </a:rPr>
              <a:t>DOD Manpower Management Guidance</a:t>
            </a:r>
          </a:p>
          <a:p>
            <a:pPr marL="0" lvl="1">
              <a:lnSpc>
                <a:spcPct val="80000"/>
              </a:lnSpc>
              <a:spcBef>
                <a:spcPct val="20000"/>
              </a:spcBef>
              <a:buFontTx/>
              <a:buChar char="•"/>
              <a:defRPr/>
            </a:pPr>
            <a:endParaRPr lang="en-US" sz="500" i="1" kern="0" dirty="0">
              <a:latin typeface="+mn-lt"/>
              <a:cs typeface="+mn-cs"/>
            </a:endParaRPr>
          </a:p>
          <a:p>
            <a:pPr marL="0" lvl="1">
              <a:lnSpc>
                <a:spcPct val="80000"/>
              </a:lnSpc>
              <a:spcBef>
                <a:spcPct val="20000"/>
              </a:spcBef>
              <a:defRPr/>
            </a:pPr>
            <a:r>
              <a:rPr lang="en-US" sz="1400" i="1" kern="0" dirty="0">
                <a:latin typeface="+mn-lt"/>
                <a:cs typeface="+mn-cs"/>
              </a:rPr>
              <a:t>“…Manpower RQMTs are driven by workload and shall be established at the </a:t>
            </a:r>
            <a:r>
              <a:rPr lang="en-US" sz="1400" i="1" u="sng" kern="0" dirty="0">
                <a:solidFill>
                  <a:srgbClr val="FF0000"/>
                </a:solidFill>
                <a:latin typeface="+mn-lt"/>
                <a:cs typeface="+mn-cs"/>
              </a:rPr>
              <a:t>minimum levels</a:t>
            </a:r>
            <a:r>
              <a:rPr lang="en-US" sz="1400" i="1" u="sng" kern="0" dirty="0">
                <a:latin typeface="+mn-lt"/>
                <a:cs typeface="+mn-cs"/>
              </a:rPr>
              <a:t> </a:t>
            </a:r>
            <a:r>
              <a:rPr lang="en-US" sz="1400" i="1" kern="0" dirty="0">
                <a:latin typeface="+mn-lt"/>
                <a:cs typeface="+mn-cs"/>
              </a:rPr>
              <a:t>necessary to accomplish mission &amp; performance objectives…”</a:t>
            </a:r>
          </a:p>
        </p:txBody>
      </p:sp>
      <p:sp>
        <p:nvSpPr>
          <p:cNvPr id="8" name="Rectangle 3"/>
          <p:cNvSpPr txBox="1">
            <a:spLocks noChangeArrowheads="1"/>
          </p:cNvSpPr>
          <p:nvPr/>
        </p:nvSpPr>
        <p:spPr bwMode="auto">
          <a:xfrm>
            <a:off x="2819401" y="5145087"/>
            <a:ext cx="3352800" cy="1674813"/>
          </a:xfrm>
          <a:prstGeom prst="rect">
            <a:avLst/>
          </a:prstGeom>
          <a:solidFill>
            <a:schemeClr val="accent5">
              <a:lumMod val="60000"/>
              <a:lumOff val="40000"/>
            </a:schemeClr>
          </a:solidFill>
          <a:ln w="9525">
            <a:solidFill>
              <a:schemeClr val="tx1"/>
            </a:solidFill>
            <a:miter lim="800000"/>
            <a:headEnd/>
            <a:tailEnd/>
          </a:ln>
          <a:scene3d>
            <a:camera prst="orthographicFront"/>
            <a:lightRig rig="threePt" dir="t"/>
          </a:scene3d>
          <a:sp3d>
            <a:bevelT/>
          </a:sp3d>
        </p:spPr>
        <p:txBody>
          <a:bodyPr/>
          <a:lstStyle/>
          <a:p>
            <a:pPr marL="228600" indent="-228600">
              <a:lnSpc>
                <a:spcPct val="80000"/>
              </a:lnSpc>
              <a:spcBef>
                <a:spcPct val="20000"/>
              </a:spcBef>
              <a:buFont typeface="Arial" pitchFamily="34" charset="0"/>
              <a:buChar char="•"/>
              <a:defRPr/>
            </a:pPr>
            <a:r>
              <a:rPr lang="en-US" sz="1400" kern="0" dirty="0"/>
              <a:t>Policy governing</a:t>
            </a:r>
          </a:p>
          <a:p>
            <a:pPr marL="517525" lvl="1" indent="-228600">
              <a:lnSpc>
                <a:spcPct val="80000"/>
              </a:lnSpc>
              <a:spcBef>
                <a:spcPct val="20000"/>
              </a:spcBef>
              <a:buFont typeface="Wingdings" pitchFamily="2" charset="2"/>
              <a:buChar char="Ø"/>
              <a:defRPr/>
            </a:pPr>
            <a:r>
              <a:rPr lang="en-US" sz="1200" kern="0" dirty="0"/>
              <a:t>Manpower Requirements</a:t>
            </a:r>
          </a:p>
          <a:p>
            <a:pPr marL="517525" lvl="1" indent="-228600">
              <a:lnSpc>
                <a:spcPct val="80000"/>
              </a:lnSpc>
              <a:spcBef>
                <a:spcPct val="20000"/>
              </a:spcBef>
              <a:buFont typeface="Wingdings" pitchFamily="2" charset="2"/>
              <a:buChar char="Ø"/>
              <a:defRPr/>
            </a:pPr>
            <a:r>
              <a:rPr lang="en-US" sz="1200" kern="0" dirty="0"/>
              <a:t>Manpower Authorizations  </a:t>
            </a:r>
          </a:p>
          <a:p>
            <a:pPr marL="228600" indent="-228600">
              <a:lnSpc>
                <a:spcPct val="80000"/>
              </a:lnSpc>
              <a:spcBef>
                <a:spcPct val="20000"/>
              </a:spcBef>
              <a:buFont typeface="Arial" pitchFamily="34" charset="0"/>
              <a:buChar char="•"/>
              <a:defRPr/>
            </a:pPr>
            <a:r>
              <a:rPr lang="en-US" sz="1400" kern="0" dirty="0"/>
              <a:t>Paragraph 1.a. states…</a:t>
            </a:r>
          </a:p>
          <a:p>
            <a:pPr marL="228600" indent="-228600">
              <a:lnSpc>
                <a:spcPct val="80000"/>
              </a:lnSpc>
              <a:spcBef>
                <a:spcPct val="20000"/>
              </a:spcBef>
              <a:buFontTx/>
              <a:buChar char="•"/>
              <a:defRPr/>
            </a:pPr>
            <a:endParaRPr lang="en-US" sz="500" kern="0" dirty="0"/>
          </a:p>
          <a:p>
            <a:pPr marL="0" lvl="1">
              <a:lnSpc>
                <a:spcPct val="80000"/>
              </a:lnSpc>
              <a:spcBef>
                <a:spcPct val="20000"/>
              </a:spcBef>
              <a:defRPr/>
            </a:pPr>
            <a:r>
              <a:rPr lang="en-US" sz="1400" kern="0" dirty="0"/>
              <a:t>“…</a:t>
            </a:r>
            <a:r>
              <a:rPr lang="en-US" sz="1400" i="1" kern="0" dirty="0"/>
              <a:t>develop, review, approve, &amp; implement total force manpower RQMTs /AUTHs for Naval activities…"</a:t>
            </a:r>
          </a:p>
        </p:txBody>
      </p:sp>
      <p:sp>
        <p:nvSpPr>
          <p:cNvPr id="9" name="Rectangle 3"/>
          <p:cNvSpPr txBox="1">
            <a:spLocks noChangeArrowheads="1"/>
          </p:cNvSpPr>
          <p:nvPr/>
        </p:nvSpPr>
        <p:spPr bwMode="auto">
          <a:xfrm>
            <a:off x="6143624" y="5145087"/>
            <a:ext cx="3000375" cy="1674813"/>
          </a:xfrm>
          <a:prstGeom prst="rect">
            <a:avLst/>
          </a:prstGeom>
          <a:solidFill>
            <a:srgbClr val="FFFFCC"/>
          </a:solidFill>
          <a:ln w="9525">
            <a:solidFill>
              <a:schemeClr val="tx1"/>
            </a:solidFill>
            <a:miter lim="800000"/>
            <a:headEnd/>
            <a:tailEnd/>
          </a:ln>
          <a:scene3d>
            <a:camera prst="orthographicFront"/>
            <a:lightRig rig="threePt" dir="t"/>
          </a:scene3d>
          <a:sp3d>
            <a:bevelT/>
          </a:sp3d>
        </p:spPr>
        <p:txBody>
          <a:bodyPr/>
          <a:lstStyle/>
          <a:p>
            <a:pPr marL="114300" indent="-114300">
              <a:lnSpc>
                <a:spcPct val="80000"/>
              </a:lnSpc>
              <a:spcBef>
                <a:spcPct val="20000"/>
              </a:spcBef>
              <a:buFont typeface="Arial" pitchFamily="34" charset="0"/>
              <a:buChar char="•"/>
              <a:defRPr/>
            </a:pPr>
            <a:r>
              <a:rPr lang="en-US" sz="1400" kern="0" dirty="0"/>
              <a:t>Master ROC/POE instruction</a:t>
            </a:r>
          </a:p>
          <a:p>
            <a:pPr marL="285750" lvl="1" indent="-114300">
              <a:lnSpc>
                <a:spcPct val="80000"/>
              </a:lnSpc>
              <a:spcBef>
                <a:spcPct val="20000"/>
              </a:spcBef>
              <a:buFont typeface="Arial" pitchFamily="34" charset="0"/>
              <a:buChar char="•"/>
              <a:defRPr/>
            </a:pPr>
            <a:r>
              <a:rPr lang="en-US" sz="1200" kern="0" dirty="0"/>
              <a:t>Guides development of mission requirements for ship classes &amp; staffs</a:t>
            </a:r>
          </a:p>
          <a:p>
            <a:pPr marL="114300" indent="-114300">
              <a:lnSpc>
                <a:spcPct val="80000"/>
              </a:lnSpc>
              <a:spcBef>
                <a:spcPct val="20000"/>
              </a:spcBef>
              <a:buFont typeface="Arial" pitchFamily="34" charset="0"/>
              <a:buChar char="•"/>
              <a:defRPr/>
            </a:pPr>
            <a:r>
              <a:rPr lang="en-US" sz="1400" kern="0" dirty="0"/>
              <a:t>NAVMAC uses ROC/POEs:</a:t>
            </a:r>
          </a:p>
          <a:p>
            <a:pPr>
              <a:lnSpc>
                <a:spcPct val="80000"/>
              </a:lnSpc>
              <a:spcBef>
                <a:spcPct val="20000"/>
              </a:spcBef>
              <a:defRPr/>
            </a:pPr>
            <a:br>
              <a:rPr lang="en-US" sz="500" i="1" kern="0" dirty="0"/>
            </a:br>
            <a:r>
              <a:rPr lang="en-US" sz="1400" i="1" kern="0" dirty="0"/>
              <a:t>“…to determine class specific manpower requirements to support defined mission functions…”</a:t>
            </a:r>
            <a:endParaRPr lang="en-US" sz="1400" i="1" kern="0" dirty="0">
              <a:latin typeface="+mn-lt"/>
              <a:cs typeface="+mn-cs"/>
            </a:endParaRPr>
          </a:p>
        </p:txBody>
      </p:sp>
      <p:sp>
        <p:nvSpPr>
          <p:cNvPr id="10" name="Rectangle 9"/>
          <p:cNvSpPr/>
          <p:nvPr/>
        </p:nvSpPr>
        <p:spPr>
          <a:xfrm>
            <a:off x="6585743" y="4880399"/>
            <a:ext cx="1859805" cy="264688"/>
          </a:xfrm>
          <a:prstGeom prst="rect">
            <a:avLst/>
          </a:prstGeom>
        </p:spPr>
        <p:txBody>
          <a:bodyPr wrap="none">
            <a:spAutoFit/>
          </a:bodyPr>
          <a:lstStyle/>
          <a:p>
            <a:pPr marL="228600" indent="-228600">
              <a:lnSpc>
                <a:spcPct val="80000"/>
              </a:lnSpc>
              <a:spcBef>
                <a:spcPct val="20000"/>
              </a:spcBef>
              <a:defRPr/>
            </a:pPr>
            <a:r>
              <a:rPr lang="en-US" sz="1400" u="sng" kern="0" dirty="0">
                <a:solidFill>
                  <a:schemeClr val="accent2"/>
                </a:solidFill>
              </a:rPr>
              <a:t>OPNAVINST C3501.2</a:t>
            </a:r>
            <a:endParaRPr lang="en-US" sz="1400" u="sng" kern="0" dirty="0"/>
          </a:p>
        </p:txBody>
      </p:sp>
      <p:sp>
        <p:nvSpPr>
          <p:cNvPr id="11" name="Rectangle 10"/>
          <p:cNvSpPr/>
          <p:nvPr/>
        </p:nvSpPr>
        <p:spPr>
          <a:xfrm>
            <a:off x="3499419" y="4880399"/>
            <a:ext cx="1983235" cy="264688"/>
          </a:xfrm>
          <a:prstGeom prst="rect">
            <a:avLst/>
          </a:prstGeom>
        </p:spPr>
        <p:txBody>
          <a:bodyPr wrap="none">
            <a:spAutoFit/>
          </a:bodyPr>
          <a:lstStyle/>
          <a:p>
            <a:pPr marL="228600" indent="-228600">
              <a:lnSpc>
                <a:spcPct val="80000"/>
              </a:lnSpc>
              <a:spcBef>
                <a:spcPct val="20000"/>
              </a:spcBef>
              <a:defRPr/>
            </a:pPr>
            <a:r>
              <a:rPr lang="en-US" sz="1400" u="sng" kern="0" dirty="0">
                <a:solidFill>
                  <a:schemeClr val="accent2"/>
                </a:solidFill>
              </a:rPr>
              <a:t>OPNAVINST 1000.16L</a:t>
            </a:r>
            <a:r>
              <a:rPr lang="en-US" sz="1400" u="sng" kern="0" dirty="0"/>
              <a:t> </a:t>
            </a:r>
          </a:p>
        </p:txBody>
      </p:sp>
      <p:sp>
        <p:nvSpPr>
          <p:cNvPr id="12" name="Rectangle 11"/>
          <p:cNvSpPr/>
          <p:nvPr/>
        </p:nvSpPr>
        <p:spPr>
          <a:xfrm>
            <a:off x="812006" y="4837112"/>
            <a:ext cx="1309687" cy="307975"/>
          </a:xfrm>
          <a:prstGeom prst="rect">
            <a:avLst/>
          </a:prstGeom>
        </p:spPr>
        <p:txBody>
          <a:bodyPr wrap="none">
            <a:spAutoFit/>
          </a:bodyPr>
          <a:lstStyle/>
          <a:p>
            <a:pPr>
              <a:spcBef>
                <a:spcPct val="50000"/>
              </a:spcBef>
              <a:defRPr/>
            </a:pPr>
            <a:r>
              <a:rPr lang="en-US" sz="1400" u="sng" kern="0" dirty="0">
                <a:solidFill>
                  <a:schemeClr val="accent2"/>
                </a:solidFill>
              </a:rPr>
              <a:t>DODD 1100.4</a:t>
            </a:r>
            <a:endParaRPr lang="en-US" sz="1400" u="sng" dirty="0"/>
          </a:p>
        </p:txBody>
      </p:sp>
    </p:spTree>
    <p:extLst>
      <p:ext uri="{BB962C8B-B14F-4D97-AF65-F5344CB8AC3E}">
        <p14:creationId xmlns:p14="http://schemas.microsoft.com/office/powerpoint/2010/main" val="1300260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6" name="Google Shape;276;p24"/>
          <p:cNvSpPr txBox="1">
            <a:spLocks noGrp="1"/>
          </p:cNvSpPr>
          <p:nvPr>
            <p:ph type="title"/>
          </p:nvPr>
        </p:nvSpPr>
        <p:spPr>
          <a:xfrm>
            <a:off x="1600200" y="304800"/>
            <a:ext cx="7117237" cy="622255"/>
          </a:xfrm>
          <a:prstGeom prst="rect">
            <a:avLst/>
          </a:prstGeom>
          <a:noFill/>
          <a:ln>
            <a:noFill/>
          </a:ln>
        </p:spPr>
        <p:txBody>
          <a:bodyPr spcFirstLastPara="1" wrap="square" lIns="92075" tIns="46025" rIns="92075" bIns="46025" anchor="b" anchorCtr="0">
            <a:noAutofit/>
          </a:bodyPr>
          <a:lstStyle/>
          <a:p>
            <a:pPr lvl="0">
              <a:spcBef>
                <a:spcPts val="0"/>
              </a:spcBef>
              <a:spcAft>
                <a:spcPts val="0"/>
              </a:spcAft>
            </a:pPr>
            <a:r>
              <a:rPr lang="en-US" altLang="en-US" sz="3200" dirty="0"/>
              <a:t>Aviation Products and Customers</a:t>
            </a:r>
            <a:endParaRPr sz="3200" dirty="0">
              <a:solidFill>
                <a:schemeClr val="tx1">
                  <a:lumMod val="75000"/>
                </a:schemeClr>
              </a:solidFill>
            </a:endParaRPr>
          </a:p>
        </p:txBody>
      </p:sp>
      <p:sp>
        <p:nvSpPr>
          <p:cNvPr id="277" name="Google Shape;277;p24"/>
          <p:cNvSpPr txBox="1">
            <a:spLocks noGrp="1"/>
          </p:cNvSpPr>
          <p:nvPr>
            <p:ph type="body" idx="1"/>
          </p:nvPr>
        </p:nvSpPr>
        <p:spPr>
          <a:xfrm>
            <a:off x="457200" y="1295399"/>
            <a:ext cx="8361575" cy="5424889"/>
          </a:xfrm>
          <a:prstGeom prst="rect">
            <a:avLst/>
          </a:prstGeom>
          <a:noFill/>
          <a:ln>
            <a:noFill/>
          </a:ln>
        </p:spPr>
        <p:txBody>
          <a:bodyPr spcFirstLastPara="1" wrap="square" lIns="92075" tIns="46025" rIns="92075" bIns="46025" anchor="t" anchorCtr="0">
            <a:noAutofit/>
          </a:bodyPr>
          <a:lstStyle/>
          <a:p>
            <a:pPr marL="342900" lvl="0" indent="-317500" algn="l" rtl="0">
              <a:spcBef>
                <a:spcPts val="0"/>
              </a:spcBef>
              <a:spcAft>
                <a:spcPts val="0"/>
              </a:spcAft>
              <a:buSzPts val="2400"/>
              <a:buFont typeface="Times New Roman"/>
              <a:buChar char="•"/>
            </a:pPr>
            <a:r>
              <a:rPr lang="en-US" sz="2400" dirty="0"/>
              <a:t>Products</a:t>
            </a:r>
            <a:endParaRPr sz="2400" dirty="0"/>
          </a:p>
          <a:p>
            <a:pPr marL="742950" lvl="1" indent="-260350" algn="l" rtl="0">
              <a:spcBef>
                <a:spcPts val="0"/>
              </a:spcBef>
              <a:spcAft>
                <a:spcPts val="0"/>
              </a:spcAft>
              <a:buSzPts val="2400"/>
              <a:buFont typeface="Times New Roman"/>
              <a:buChar char="•"/>
            </a:pPr>
            <a:r>
              <a:rPr lang="en-US" sz="2400" dirty="0"/>
              <a:t>Squadron Manpower Documents (SQMDs: O-Level)</a:t>
            </a:r>
            <a:endParaRPr sz="2400" dirty="0"/>
          </a:p>
          <a:p>
            <a:pPr marL="742950" lvl="1" indent="-260350" algn="l" rtl="0">
              <a:spcBef>
                <a:spcPts val="0"/>
              </a:spcBef>
              <a:spcAft>
                <a:spcPts val="0"/>
              </a:spcAft>
              <a:buSzPts val="2400"/>
              <a:buFont typeface="Times New Roman"/>
              <a:buChar char="•"/>
            </a:pPr>
            <a:r>
              <a:rPr lang="en-US" sz="2400" dirty="0"/>
              <a:t>Manpower Requirements Worksheet (MRW: I-Level)</a:t>
            </a:r>
            <a:endParaRPr sz="2400" dirty="0"/>
          </a:p>
          <a:p>
            <a:pPr marL="742950" lvl="1" indent="-260350" algn="l" rtl="0">
              <a:spcBef>
                <a:spcPts val="0"/>
              </a:spcBef>
              <a:spcAft>
                <a:spcPts val="0"/>
              </a:spcAft>
              <a:buClr>
                <a:srgbClr val="020C67"/>
              </a:buClr>
              <a:buSzPts val="2400"/>
              <a:buChar char="•"/>
            </a:pPr>
            <a:r>
              <a:rPr lang="en-US" sz="2400" dirty="0"/>
              <a:t>Aviation Fleet Manpower Documents (AFMDs:  CAG Staff, </a:t>
            </a:r>
            <a:r>
              <a:rPr lang="en-US" sz="2400" dirty="0" err="1"/>
              <a:t>MOCs</a:t>
            </a:r>
            <a:r>
              <a:rPr lang="en-US" sz="2400" dirty="0"/>
              <a:t>)</a:t>
            </a:r>
          </a:p>
          <a:p>
            <a:pPr lvl="1" eaLnBrk="1" hangingPunct="1">
              <a:spcBef>
                <a:spcPts val="0"/>
              </a:spcBef>
              <a:spcAft>
                <a:spcPts val="0"/>
              </a:spcAft>
              <a:buFont typeface="Arial" charset="0"/>
              <a:buChar char="•"/>
            </a:pPr>
            <a:r>
              <a:rPr lang="en-US" altLang="en-US" sz="2400" dirty="0">
                <a:solidFill>
                  <a:srgbClr val="000000"/>
                </a:solidFill>
                <a:latin typeface="Arial" charset="0"/>
              </a:rPr>
              <a:t>Preliminary SQMD</a:t>
            </a:r>
          </a:p>
          <a:p>
            <a:pPr lvl="2" eaLnBrk="1" hangingPunct="1">
              <a:spcBef>
                <a:spcPts val="0"/>
              </a:spcBef>
              <a:spcAft>
                <a:spcPts val="0"/>
              </a:spcAft>
              <a:buFont typeface="Arial" charset="0"/>
              <a:buChar char="•"/>
            </a:pPr>
            <a:r>
              <a:rPr lang="en-US" altLang="en-US" dirty="0">
                <a:solidFill>
                  <a:srgbClr val="000000"/>
                </a:solidFill>
                <a:latin typeface="Arial" charset="0"/>
              </a:rPr>
              <a:t>Created by NAVAIR</a:t>
            </a:r>
          </a:p>
          <a:p>
            <a:pPr lvl="2" eaLnBrk="1" hangingPunct="1">
              <a:spcBef>
                <a:spcPts val="0"/>
              </a:spcBef>
              <a:spcAft>
                <a:spcPts val="0"/>
              </a:spcAft>
              <a:buFont typeface="Arial" charset="0"/>
              <a:buChar char="•"/>
            </a:pPr>
            <a:r>
              <a:rPr lang="en-US" altLang="en-US" dirty="0">
                <a:solidFill>
                  <a:srgbClr val="000000"/>
                </a:solidFill>
                <a:latin typeface="Arial" charset="0"/>
              </a:rPr>
              <a:t>Checked by NAVMAC for policy compliance</a:t>
            </a:r>
          </a:p>
          <a:p>
            <a:pPr marL="914400" lvl="2" indent="0" eaLnBrk="1" hangingPunct="1">
              <a:spcBef>
                <a:spcPts val="0"/>
              </a:spcBef>
              <a:spcAft>
                <a:spcPts val="0"/>
              </a:spcAft>
              <a:buNone/>
            </a:pPr>
            <a:endParaRPr lang="en-US" altLang="en-US" dirty="0">
              <a:solidFill>
                <a:srgbClr val="000000"/>
              </a:solidFill>
              <a:latin typeface="Arial" charset="0"/>
            </a:endParaRPr>
          </a:p>
          <a:p>
            <a:pPr marL="342900" lvl="0" indent="-381000" algn="l" rtl="0">
              <a:spcBef>
                <a:spcPts val="0"/>
              </a:spcBef>
              <a:spcAft>
                <a:spcPts val="0"/>
              </a:spcAft>
              <a:buSzPts val="2400"/>
              <a:buFont typeface="Times New Roman"/>
              <a:buChar char="•"/>
            </a:pPr>
            <a:r>
              <a:rPr lang="en-US" sz="2400" dirty="0"/>
              <a:t>Customers</a:t>
            </a:r>
            <a:endParaRPr sz="2400" dirty="0"/>
          </a:p>
          <a:p>
            <a:pPr marL="742950" lvl="1" indent="-260350" algn="l" rtl="0">
              <a:spcBef>
                <a:spcPts val="0"/>
              </a:spcBef>
              <a:spcAft>
                <a:spcPts val="0"/>
              </a:spcAft>
              <a:buSzPts val="2400"/>
              <a:buFont typeface="Times New Roman"/>
              <a:buChar char="•"/>
            </a:pPr>
            <a:r>
              <a:rPr lang="en-US" sz="2400" dirty="0"/>
              <a:t>Force Commanders</a:t>
            </a:r>
            <a:endParaRPr sz="2400" dirty="0"/>
          </a:p>
          <a:p>
            <a:pPr marL="742950" lvl="1" indent="-260350" algn="l" rtl="0">
              <a:spcBef>
                <a:spcPts val="0"/>
              </a:spcBef>
              <a:spcAft>
                <a:spcPts val="0"/>
              </a:spcAft>
              <a:buSzPts val="2400"/>
              <a:buFont typeface="Times New Roman"/>
              <a:buChar char="•"/>
            </a:pPr>
            <a:r>
              <a:rPr lang="en-US" sz="2400" dirty="0"/>
              <a:t>All Fleet Squadrons</a:t>
            </a:r>
            <a:endParaRPr sz="2400" dirty="0"/>
          </a:p>
          <a:p>
            <a:pPr marL="742950" lvl="1" indent="-260350" algn="l" rtl="0">
              <a:spcBef>
                <a:spcPts val="0"/>
              </a:spcBef>
              <a:spcAft>
                <a:spcPts val="0"/>
              </a:spcAft>
              <a:buSzPts val="2400"/>
              <a:buFont typeface="Times New Roman"/>
              <a:buChar char="•"/>
            </a:pPr>
            <a:r>
              <a:rPr lang="en-US" sz="2400" dirty="0"/>
              <a:t>All FRS’s, VX-1 &amp; VX-9 </a:t>
            </a:r>
            <a:endParaRPr sz="2400" dirty="0"/>
          </a:p>
          <a:p>
            <a:pPr marL="742950" lvl="1" indent="-260350" algn="l" rtl="0">
              <a:spcBef>
                <a:spcPts val="0"/>
              </a:spcBef>
              <a:spcAft>
                <a:spcPts val="0"/>
              </a:spcAft>
              <a:buSzPts val="2400"/>
              <a:buFont typeface="Times New Roman"/>
              <a:buChar char="•"/>
            </a:pPr>
            <a:r>
              <a:rPr lang="en-US" sz="2400" dirty="0"/>
              <a:t>Afloat AIMD’s, SEAOPDET, VANOPDET</a:t>
            </a:r>
            <a:endParaRPr sz="2400" dirty="0"/>
          </a:p>
        </p:txBody>
      </p:sp>
      <p:sp>
        <p:nvSpPr>
          <p:cNvPr id="5" name="Google Shape;378;p33"/>
          <p:cNvSpPr txBox="1">
            <a:spLocks noGrp="1"/>
          </p:cNvSpPr>
          <p:nvPr>
            <p:ph type="sldNum" idx="4294967295"/>
          </p:nvPr>
        </p:nvSpPr>
        <p:spPr>
          <a:xfrm>
            <a:off x="7086600" y="64008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dirty="0"/>
          </a:p>
        </p:txBody>
      </p:sp>
    </p:spTree>
    <p:extLst>
      <p:ext uri="{BB962C8B-B14F-4D97-AF65-F5344CB8AC3E}">
        <p14:creationId xmlns:p14="http://schemas.microsoft.com/office/powerpoint/2010/main" val="318399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5867400" y="1371600"/>
            <a:ext cx="3276600" cy="4943475"/>
          </a:xfrm>
          <a:prstGeom prst="rect">
            <a:avLst/>
          </a:prstGeom>
          <a:solidFill>
            <a:srgbClr val="F8F8F8"/>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27" name="Rectangle 3"/>
          <p:cNvSpPr>
            <a:spLocks noChangeArrowheads="1"/>
          </p:cNvSpPr>
          <p:nvPr/>
        </p:nvSpPr>
        <p:spPr bwMode="auto">
          <a:xfrm>
            <a:off x="4267200" y="1371600"/>
            <a:ext cx="1646238" cy="4943475"/>
          </a:xfrm>
          <a:prstGeom prst="rect">
            <a:avLst/>
          </a:prstGeom>
          <a:solidFill>
            <a:srgbClr val="66CCFF"/>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28" name="Rectangle 4"/>
          <p:cNvSpPr>
            <a:spLocks noChangeArrowheads="1"/>
          </p:cNvSpPr>
          <p:nvPr/>
        </p:nvSpPr>
        <p:spPr bwMode="auto">
          <a:xfrm>
            <a:off x="2590800" y="1371600"/>
            <a:ext cx="1714500" cy="4943475"/>
          </a:xfrm>
          <a:prstGeom prst="rect">
            <a:avLst/>
          </a:prstGeom>
          <a:solidFill>
            <a:schemeClr val="accent1"/>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3200">
              <a:solidFill>
                <a:srgbClr val="000000"/>
              </a:solidFill>
              <a:latin typeface="Arial" charset="0"/>
              <a:cs typeface="Arial" charset="0"/>
            </a:endParaRPr>
          </a:p>
        </p:txBody>
      </p:sp>
      <p:sp>
        <p:nvSpPr>
          <p:cNvPr id="154629" name="Rectangle 5"/>
          <p:cNvSpPr>
            <a:spLocks noChangeArrowheads="1"/>
          </p:cNvSpPr>
          <p:nvPr/>
        </p:nvSpPr>
        <p:spPr bwMode="auto">
          <a:xfrm>
            <a:off x="38100" y="1371600"/>
            <a:ext cx="2563813" cy="4943475"/>
          </a:xfrm>
          <a:prstGeom prst="rect">
            <a:avLst/>
          </a:prstGeom>
          <a:solidFill>
            <a:srgbClr val="DDDDDD"/>
          </a:solidFill>
          <a:ln w="12700" cap="rnd">
            <a:solidFill>
              <a:schemeClr val="tx1"/>
            </a:solidFill>
            <a:prstDash val="sysDot"/>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0" name="AutoShape 6"/>
          <p:cNvSpPr>
            <a:spLocks noChangeArrowheads="1"/>
          </p:cNvSpPr>
          <p:nvPr/>
        </p:nvSpPr>
        <p:spPr bwMode="auto">
          <a:xfrm>
            <a:off x="1017588" y="2247900"/>
            <a:ext cx="1579562" cy="3429000"/>
          </a:xfrm>
          <a:prstGeom prst="can">
            <a:avLst>
              <a:gd name="adj" fmla="val 18925"/>
            </a:avLst>
          </a:prstGeom>
          <a:solidFill>
            <a:srgbClr val="FFFFFF"/>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1" name="Rectangle 7"/>
          <p:cNvSpPr>
            <a:spLocks noGrp="1" noChangeArrowheads="1"/>
          </p:cNvSpPr>
          <p:nvPr>
            <p:ph type="title"/>
          </p:nvPr>
        </p:nvSpPr>
        <p:spPr>
          <a:xfrm>
            <a:off x="1143000" y="0"/>
            <a:ext cx="8001000" cy="1219200"/>
          </a:xfrm>
        </p:spPr>
        <p:txBody>
          <a:bodyPr/>
          <a:lstStyle/>
          <a:p>
            <a:r>
              <a:rPr lang="en-US" altLang="en-US" sz="3200" dirty="0"/>
              <a:t>Operational Reality</a:t>
            </a:r>
            <a:br>
              <a:rPr lang="en-US" altLang="en-US" sz="3200" dirty="0"/>
            </a:br>
            <a:r>
              <a:rPr lang="en-US" altLang="en-US" sz="2800" i="1" dirty="0"/>
              <a:t>Manpower -vs- Manning</a:t>
            </a:r>
            <a:endParaRPr lang="en-US" altLang="en-US" sz="2800" dirty="0"/>
          </a:p>
        </p:txBody>
      </p:sp>
      <p:sp>
        <p:nvSpPr>
          <p:cNvPr id="154632" name="Rectangle 8"/>
          <p:cNvSpPr>
            <a:spLocks noChangeArrowheads="1"/>
          </p:cNvSpPr>
          <p:nvPr/>
        </p:nvSpPr>
        <p:spPr bwMode="auto">
          <a:xfrm>
            <a:off x="7212013" y="4019550"/>
            <a:ext cx="1857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3" name="Rectangle 9"/>
          <p:cNvSpPr>
            <a:spLocks noChangeArrowheads="1"/>
          </p:cNvSpPr>
          <p:nvPr/>
        </p:nvSpPr>
        <p:spPr bwMode="auto">
          <a:xfrm>
            <a:off x="4670425" y="3459163"/>
            <a:ext cx="1414463"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4" name="Line 10"/>
          <p:cNvSpPr>
            <a:spLocks noChangeShapeType="1"/>
          </p:cNvSpPr>
          <p:nvPr/>
        </p:nvSpPr>
        <p:spPr bwMode="auto">
          <a:xfrm>
            <a:off x="2601913" y="2392363"/>
            <a:ext cx="6450012" cy="0"/>
          </a:xfrm>
          <a:prstGeom prst="line">
            <a:avLst/>
          </a:prstGeom>
          <a:noFill/>
          <a:ln w="19050" cap="rnd">
            <a:solidFill>
              <a:srgbClr val="FF00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54635" name="Rectangle 11"/>
          <p:cNvSpPr>
            <a:spLocks noChangeArrowheads="1"/>
          </p:cNvSpPr>
          <p:nvPr/>
        </p:nvSpPr>
        <p:spPr bwMode="auto">
          <a:xfrm>
            <a:off x="7265988" y="6003925"/>
            <a:ext cx="741362"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u="sng">
                <a:solidFill>
                  <a:srgbClr val="000000"/>
                </a:solidFill>
                <a:latin typeface="Arial" charset="0"/>
                <a:cs typeface="Arial" charset="0"/>
              </a:rPr>
              <a:t>Faces</a:t>
            </a:r>
          </a:p>
        </p:txBody>
      </p:sp>
      <p:sp>
        <p:nvSpPr>
          <p:cNvPr id="154636" name="Rectangle 12"/>
          <p:cNvSpPr>
            <a:spLocks noChangeArrowheads="1"/>
          </p:cNvSpPr>
          <p:nvPr/>
        </p:nvSpPr>
        <p:spPr bwMode="auto">
          <a:xfrm>
            <a:off x="4711700" y="3740150"/>
            <a:ext cx="185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37" name="Text Box 13"/>
          <p:cNvSpPr txBox="1">
            <a:spLocks noChangeArrowheads="1"/>
          </p:cNvSpPr>
          <p:nvPr/>
        </p:nvSpPr>
        <p:spPr bwMode="auto">
          <a:xfrm>
            <a:off x="4430713" y="1851025"/>
            <a:ext cx="15319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800" u="sng">
                <a:solidFill>
                  <a:srgbClr val="000000"/>
                </a:solidFill>
                <a:latin typeface="Arial" charset="0"/>
                <a:cs typeface="Arial" charset="0"/>
              </a:rPr>
              <a:t>Authorization</a:t>
            </a:r>
          </a:p>
        </p:txBody>
      </p:sp>
      <p:sp>
        <p:nvSpPr>
          <p:cNvPr id="154638" name="Rectangle 14"/>
          <p:cNvSpPr>
            <a:spLocks noChangeArrowheads="1"/>
          </p:cNvSpPr>
          <p:nvPr/>
        </p:nvSpPr>
        <p:spPr bwMode="auto">
          <a:xfrm>
            <a:off x="1143000" y="6003925"/>
            <a:ext cx="104457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u="sng">
                <a:solidFill>
                  <a:srgbClr val="000000"/>
                </a:solidFill>
                <a:latin typeface="Arial" charset="0"/>
                <a:cs typeface="Arial" charset="0"/>
              </a:rPr>
              <a:t>Places</a:t>
            </a:r>
          </a:p>
        </p:txBody>
      </p:sp>
      <p:sp>
        <p:nvSpPr>
          <p:cNvPr id="154639" name="Rectangle 15"/>
          <p:cNvSpPr>
            <a:spLocks noChangeArrowheads="1"/>
          </p:cNvSpPr>
          <p:nvPr/>
        </p:nvSpPr>
        <p:spPr bwMode="auto">
          <a:xfrm>
            <a:off x="665163" y="1841500"/>
            <a:ext cx="16208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800" u="sng">
                <a:solidFill>
                  <a:srgbClr val="000000"/>
                </a:solidFill>
                <a:latin typeface="Arial" charset="0"/>
                <a:cs typeface="Arial" charset="0"/>
              </a:rPr>
              <a:t>Requirements</a:t>
            </a:r>
          </a:p>
        </p:txBody>
      </p:sp>
      <p:sp>
        <p:nvSpPr>
          <p:cNvPr id="154640" name="Rectangle 16"/>
          <p:cNvSpPr>
            <a:spLocks noChangeArrowheads="1"/>
          </p:cNvSpPr>
          <p:nvPr/>
        </p:nvSpPr>
        <p:spPr bwMode="auto">
          <a:xfrm>
            <a:off x="6942138" y="1836738"/>
            <a:ext cx="144303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2200" u="sng">
                <a:solidFill>
                  <a:srgbClr val="000000"/>
                </a:solidFill>
                <a:latin typeface="Arial" charset="0"/>
                <a:cs typeface="Arial" charset="0"/>
              </a:rPr>
              <a:t>Personnel</a:t>
            </a:r>
          </a:p>
        </p:txBody>
      </p:sp>
      <p:sp>
        <p:nvSpPr>
          <p:cNvPr id="154641" name="AutoShape 17"/>
          <p:cNvSpPr>
            <a:spLocks noChangeArrowheads="1"/>
          </p:cNvSpPr>
          <p:nvPr/>
        </p:nvSpPr>
        <p:spPr bwMode="auto">
          <a:xfrm>
            <a:off x="4468813" y="2786063"/>
            <a:ext cx="1447800" cy="2895600"/>
          </a:xfrm>
          <a:prstGeom prst="can">
            <a:avLst>
              <a:gd name="adj" fmla="val 25000"/>
            </a:avLst>
          </a:prstGeom>
          <a:solidFill>
            <a:srgbClr val="CCECFF"/>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42" name="Rectangle 18"/>
          <p:cNvSpPr>
            <a:spLocks noChangeArrowheads="1"/>
          </p:cNvSpPr>
          <p:nvPr/>
        </p:nvSpPr>
        <p:spPr bwMode="auto">
          <a:xfrm>
            <a:off x="4762500" y="6073775"/>
            <a:ext cx="958850" cy="26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lgn="ctr">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0000"/>
              </a:lnSpc>
            </a:pPr>
            <a:r>
              <a:rPr lang="en-US" altLang="en-US" sz="1600" u="sng">
                <a:solidFill>
                  <a:srgbClr val="000000"/>
                </a:solidFill>
                <a:latin typeface="Arial" charset="0"/>
                <a:cs typeface="Arial" charset="0"/>
              </a:rPr>
              <a:t>Demand</a:t>
            </a:r>
          </a:p>
        </p:txBody>
      </p:sp>
      <p:sp>
        <p:nvSpPr>
          <p:cNvPr id="154643" name="AutoShape 19"/>
          <p:cNvSpPr>
            <a:spLocks noChangeArrowheads="1"/>
          </p:cNvSpPr>
          <p:nvPr/>
        </p:nvSpPr>
        <p:spPr bwMode="auto">
          <a:xfrm>
            <a:off x="6094413" y="3305175"/>
            <a:ext cx="1447800" cy="2362200"/>
          </a:xfrm>
          <a:prstGeom prst="can">
            <a:avLst>
              <a:gd name="adj" fmla="val 20395"/>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44" name="Rectangle 20"/>
          <p:cNvSpPr>
            <a:spLocks noChangeArrowheads="1"/>
          </p:cNvSpPr>
          <p:nvPr/>
        </p:nvSpPr>
        <p:spPr bwMode="auto">
          <a:xfrm>
            <a:off x="6018213" y="5667375"/>
            <a:ext cx="152400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90000"/>
              </a:lnSpc>
            </a:pPr>
            <a:r>
              <a:rPr lang="en-US" altLang="en-US" sz="1500" i="1" dirty="0">
                <a:solidFill>
                  <a:srgbClr val="000000"/>
                </a:solidFill>
                <a:latin typeface="Arial" charset="0"/>
                <a:cs typeface="Arial" charset="0"/>
              </a:rPr>
              <a:t>My Navy Assignments	</a:t>
            </a:r>
          </a:p>
        </p:txBody>
      </p:sp>
      <p:sp>
        <p:nvSpPr>
          <p:cNvPr id="154645" name="AutoShape 21"/>
          <p:cNvSpPr>
            <a:spLocks noChangeArrowheads="1"/>
          </p:cNvSpPr>
          <p:nvPr/>
        </p:nvSpPr>
        <p:spPr bwMode="auto">
          <a:xfrm>
            <a:off x="7618413" y="3609975"/>
            <a:ext cx="1447800" cy="2057400"/>
          </a:xfrm>
          <a:prstGeom prst="can">
            <a:avLst>
              <a:gd name="adj" fmla="val 23026"/>
            </a:avLst>
          </a:prstGeom>
          <a:solidFill>
            <a:srgbClr val="00FF00"/>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46" name="Rectangle 22"/>
          <p:cNvSpPr>
            <a:spLocks noChangeArrowheads="1"/>
          </p:cNvSpPr>
          <p:nvPr/>
        </p:nvSpPr>
        <p:spPr bwMode="auto">
          <a:xfrm>
            <a:off x="7867650" y="5648325"/>
            <a:ext cx="939800" cy="48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90000"/>
              </a:lnSpc>
            </a:pPr>
            <a:r>
              <a:rPr lang="en-US" altLang="en-US" sz="1400" i="1">
                <a:solidFill>
                  <a:srgbClr val="000000"/>
                </a:solidFill>
                <a:latin typeface="Arial" charset="0"/>
                <a:cs typeface="Arial" charset="0"/>
              </a:rPr>
              <a:t>Current</a:t>
            </a:r>
          </a:p>
          <a:p>
            <a:pPr algn="l" eaLnBrk="1" hangingPunct="1">
              <a:lnSpc>
                <a:spcPct val="90000"/>
              </a:lnSpc>
            </a:pPr>
            <a:r>
              <a:rPr lang="en-US" altLang="en-US" sz="1400" i="1">
                <a:solidFill>
                  <a:srgbClr val="000000"/>
                </a:solidFill>
                <a:latin typeface="Arial" charset="0"/>
                <a:cs typeface="Arial" charset="0"/>
              </a:rPr>
              <a:t>On-board</a:t>
            </a:r>
          </a:p>
        </p:txBody>
      </p:sp>
      <p:sp>
        <p:nvSpPr>
          <p:cNvPr id="154647" name="Text Box 23"/>
          <p:cNvSpPr txBox="1">
            <a:spLocks noChangeArrowheads="1"/>
          </p:cNvSpPr>
          <p:nvPr/>
        </p:nvSpPr>
        <p:spPr bwMode="auto">
          <a:xfrm>
            <a:off x="8064285" y="35814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a:solidFill>
                  <a:srgbClr val="000000"/>
                </a:solidFill>
                <a:latin typeface="Arial" charset="0"/>
                <a:cs typeface="Arial" charset="0"/>
              </a:rPr>
              <a:t>COB</a:t>
            </a:r>
          </a:p>
        </p:txBody>
      </p:sp>
      <p:sp>
        <p:nvSpPr>
          <p:cNvPr id="154648" name="Text Box 24"/>
          <p:cNvSpPr txBox="1">
            <a:spLocks noChangeArrowheads="1"/>
          </p:cNvSpPr>
          <p:nvPr/>
        </p:nvSpPr>
        <p:spPr bwMode="auto">
          <a:xfrm>
            <a:off x="6553200" y="32766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a:solidFill>
                  <a:srgbClr val="000000"/>
                </a:solidFill>
                <a:latin typeface="Arial" charset="0"/>
                <a:cs typeface="Arial" charset="0"/>
              </a:rPr>
              <a:t>MNA</a:t>
            </a:r>
          </a:p>
        </p:txBody>
      </p:sp>
      <p:sp>
        <p:nvSpPr>
          <p:cNvPr id="154649" name="Rectangle 25"/>
          <p:cNvSpPr>
            <a:spLocks noChangeArrowheads="1"/>
          </p:cNvSpPr>
          <p:nvPr/>
        </p:nvSpPr>
        <p:spPr bwMode="auto">
          <a:xfrm>
            <a:off x="2838450" y="1835150"/>
            <a:ext cx="1428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800" u="sng" dirty="0" err="1">
                <a:solidFill>
                  <a:srgbClr val="000000"/>
                </a:solidFill>
                <a:latin typeface="Arial" charset="0"/>
                <a:cs typeface="Arial" charset="0"/>
              </a:rPr>
              <a:t>Endstrength</a:t>
            </a:r>
            <a:endParaRPr lang="en-US" altLang="en-US" sz="1800" dirty="0">
              <a:solidFill>
                <a:srgbClr val="000000"/>
              </a:solidFill>
              <a:latin typeface="Arial" charset="0"/>
              <a:cs typeface="Arial" charset="0"/>
            </a:endParaRPr>
          </a:p>
        </p:txBody>
      </p:sp>
      <p:sp>
        <p:nvSpPr>
          <p:cNvPr id="154650" name="Text Box 26"/>
          <p:cNvSpPr txBox="1">
            <a:spLocks noChangeArrowheads="1"/>
          </p:cNvSpPr>
          <p:nvPr/>
        </p:nvSpPr>
        <p:spPr bwMode="auto">
          <a:xfrm>
            <a:off x="1371600" y="22098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a:solidFill>
                  <a:srgbClr val="000000"/>
                </a:solidFill>
                <a:latin typeface="Arial" charset="0"/>
                <a:cs typeface="Arial" charset="0"/>
              </a:rPr>
              <a:t>RQMT</a:t>
            </a:r>
          </a:p>
        </p:txBody>
      </p:sp>
      <p:pic>
        <p:nvPicPr>
          <p:cNvPr id="154651" name="Picture 27" descr="validation"/>
          <p:cNvPicPr>
            <a:picLocks noChangeAspect="1" noChangeArrowheads="1"/>
          </p:cNvPicPr>
          <p:nvPr/>
        </p:nvPicPr>
        <p:blipFill>
          <a:blip r:embed="rId3">
            <a:extLst>
              <a:ext uri="{28A0092B-C50C-407E-A947-70E740481C1C}">
                <a14:useLocalDpi xmlns:a14="http://schemas.microsoft.com/office/drawing/2010/main" val="0"/>
              </a:ext>
            </a:extLst>
          </a:blip>
          <a:srcRect t="13513" r="27600"/>
          <a:stretch>
            <a:fillRect/>
          </a:stretch>
        </p:blipFill>
        <p:spPr bwMode="auto">
          <a:xfrm>
            <a:off x="1084263" y="2628900"/>
            <a:ext cx="1433512"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154652" name="Picture 2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80163" y="4676775"/>
            <a:ext cx="93345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54653" name="Picture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02363" y="3609975"/>
            <a:ext cx="126365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154654" name="Picture 3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0325" y="4067175"/>
            <a:ext cx="1347788" cy="104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4655" name="Text Box 31"/>
          <p:cNvSpPr txBox="1">
            <a:spLocks noChangeArrowheads="1"/>
          </p:cNvSpPr>
          <p:nvPr/>
        </p:nvSpPr>
        <p:spPr bwMode="auto">
          <a:xfrm>
            <a:off x="762000" y="1371600"/>
            <a:ext cx="4594225" cy="276225"/>
          </a:xfrm>
          <a:prstGeom prst="rect">
            <a:avLst/>
          </a:prstGeom>
          <a:solidFill>
            <a:srgbClr val="FFFF00"/>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i="1" dirty="0">
                <a:solidFill>
                  <a:srgbClr val="000000"/>
                </a:solidFill>
                <a:latin typeface="Arial" charset="0"/>
                <a:cs typeface="Arial" charset="0"/>
              </a:rPr>
              <a:t>…manpower requirements are only a part of the overall picture…</a:t>
            </a:r>
          </a:p>
        </p:txBody>
      </p:sp>
      <p:sp>
        <p:nvSpPr>
          <p:cNvPr id="154656" name="Rectangle 32"/>
          <p:cNvSpPr>
            <a:spLocks noChangeArrowheads="1"/>
          </p:cNvSpPr>
          <p:nvPr/>
        </p:nvSpPr>
        <p:spPr bwMode="auto">
          <a:xfrm>
            <a:off x="2946400" y="3438525"/>
            <a:ext cx="141446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57" name="Rectangle 33"/>
          <p:cNvSpPr>
            <a:spLocks noChangeArrowheads="1"/>
          </p:cNvSpPr>
          <p:nvPr/>
        </p:nvSpPr>
        <p:spPr bwMode="auto">
          <a:xfrm>
            <a:off x="2987675" y="3719513"/>
            <a:ext cx="1857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58" name="AutoShape 34"/>
          <p:cNvSpPr>
            <a:spLocks noChangeArrowheads="1"/>
          </p:cNvSpPr>
          <p:nvPr/>
        </p:nvSpPr>
        <p:spPr bwMode="auto">
          <a:xfrm>
            <a:off x="2744788" y="2552700"/>
            <a:ext cx="1447800" cy="3108325"/>
          </a:xfrm>
          <a:prstGeom prst="can">
            <a:avLst>
              <a:gd name="adj" fmla="val 26837"/>
            </a:avLst>
          </a:prstGeom>
          <a:solidFill>
            <a:srgbClr val="669900"/>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sp>
        <p:nvSpPr>
          <p:cNvPr id="154659" name="Text Box 35"/>
          <p:cNvSpPr txBox="1">
            <a:spLocks noChangeArrowheads="1"/>
          </p:cNvSpPr>
          <p:nvPr/>
        </p:nvSpPr>
        <p:spPr bwMode="auto">
          <a:xfrm>
            <a:off x="3003550" y="6076950"/>
            <a:ext cx="947738"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70000"/>
              </a:lnSpc>
            </a:pPr>
            <a:r>
              <a:rPr lang="en-US" altLang="en-US" sz="1600" u="sng">
                <a:solidFill>
                  <a:srgbClr val="000000"/>
                </a:solidFill>
                <a:latin typeface="Arial" charset="0"/>
                <a:cs typeface="Arial" charset="0"/>
              </a:rPr>
              <a:t>Controls</a:t>
            </a:r>
          </a:p>
        </p:txBody>
      </p:sp>
      <p:pic>
        <p:nvPicPr>
          <p:cNvPr id="154660" name="Picture 3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08288" y="3152775"/>
            <a:ext cx="1371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154661" name="Line 37"/>
          <p:cNvSpPr>
            <a:spLocks noChangeShapeType="1"/>
          </p:cNvSpPr>
          <p:nvPr/>
        </p:nvSpPr>
        <p:spPr bwMode="auto">
          <a:xfrm>
            <a:off x="8380413" y="2400300"/>
            <a:ext cx="0" cy="1219200"/>
          </a:xfrm>
          <a:prstGeom prst="line">
            <a:avLst/>
          </a:prstGeom>
          <a:noFill/>
          <a:ln w="12700" cap="rnd">
            <a:solidFill>
              <a:srgbClr val="FF0000"/>
            </a:solidFill>
            <a:prstDash val="sysDot"/>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2" name="Rectangle 38"/>
          <p:cNvSpPr>
            <a:spLocks noChangeArrowheads="1"/>
          </p:cNvSpPr>
          <p:nvPr/>
        </p:nvSpPr>
        <p:spPr bwMode="auto">
          <a:xfrm>
            <a:off x="8077200" y="2667000"/>
            <a:ext cx="914400" cy="683906"/>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80000"/>
              </a:lnSpc>
            </a:pPr>
            <a:r>
              <a:rPr lang="en-US" altLang="en-US" sz="1200">
                <a:solidFill>
                  <a:srgbClr val="000000"/>
                </a:solidFill>
                <a:latin typeface="Arial" charset="0"/>
                <a:cs typeface="Arial" charset="0"/>
              </a:rPr>
              <a:t> Readiness Gap</a:t>
            </a:r>
          </a:p>
          <a:p>
            <a:pPr algn="l" eaLnBrk="1" hangingPunct="1">
              <a:lnSpc>
                <a:spcPct val="80000"/>
              </a:lnSpc>
            </a:pPr>
            <a:r>
              <a:rPr lang="en-US" altLang="en-US" sz="1200" dirty="0">
                <a:solidFill>
                  <a:srgbClr val="000000"/>
                </a:solidFill>
                <a:latin typeface="Arial" charset="0"/>
                <a:cs typeface="Arial" charset="0"/>
              </a:rPr>
              <a:t>“Risk”               </a:t>
            </a:r>
          </a:p>
        </p:txBody>
      </p:sp>
      <p:pic>
        <p:nvPicPr>
          <p:cNvPr id="154663" name="Picture 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08513" y="3600450"/>
            <a:ext cx="11747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154664" name="Text Box 40"/>
          <p:cNvSpPr txBox="1">
            <a:spLocks noChangeArrowheads="1"/>
          </p:cNvSpPr>
          <p:nvPr/>
        </p:nvSpPr>
        <p:spPr bwMode="auto">
          <a:xfrm>
            <a:off x="3048000" y="2590800"/>
            <a:ext cx="1066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600" i="1" dirty="0">
                <a:solidFill>
                  <a:srgbClr val="000000"/>
                </a:solidFill>
                <a:latin typeface="Arial" charset="0"/>
                <a:cs typeface="Arial" charset="0"/>
              </a:rPr>
              <a:t>Funding</a:t>
            </a:r>
          </a:p>
        </p:txBody>
      </p:sp>
      <p:sp>
        <p:nvSpPr>
          <p:cNvPr id="154665" name="Text Box 41"/>
          <p:cNvSpPr txBox="1">
            <a:spLocks noChangeArrowheads="1"/>
          </p:cNvSpPr>
          <p:nvPr/>
        </p:nvSpPr>
        <p:spPr bwMode="auto">
          <a:xfrm>
            <a:off x="4572000" y="2819400"/>
            <a:ext cx="1447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spcBef>
                <a:spcPct val="50000"/>
              </a:spcBef>
            </a:pPr>
            <a:r>
              <a:rPr lang="en-US" altLang="en-US" sz="1400" i="1" dirty="0">
                <a:solidFill>
                  <a:srgbClr val="000000"/>
                </a:solidFill>
                <a:latin typeface="Arial" charset="0"/>
                <a:cs typeface="Arial" charset="0"/>
              </a:rPr>
              <a:t>Authorization</a:t>
            </a:r>
          </a:p>
        </p:txBody>
      </p:sp>
      <p:sp>
        <p:nvSpPr>
          <p:cNvPr id="154666" name="Line 37"/>
          <p:cNvSpPr>
            <a:spLocks noChangeShapeType="1"/>
          </p:cNvSpPr>
          <p:nvPr/>
        </p:nvSpPr>
        <p:spPr bwMode="auto">
          <a:xfrm flipH="1" flipV="1">
            <a:off x="6750050" y="2392363"/>
            <a:ext cx="1300163" cy="612775"/>
          </a:xfrm>
          <a:prstGeom prst="line">
            <a:avLst/>
          </a:prstGeom>
          <a:noFill/>
          <a:ln w="127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7" name="Line 37"/>
          <p:cNvSpPr>
            <a:spLocks noChangeShapeType="1"/>
          </p:cNvSpPr>
          <p:nvPr/>
        </p:nvSpPr>
        <p:spPr bwMode="auto">
          <a:xfrm flipH="1" flipV="1">
            <a:off x="3317875" y="2401888"/>
            <a:ext cx="4732338" cy="612775"/>
          </a:xfrm>
          <a:prstGeom prst="line">
            <a:avLst/>
          </a:prstGeom>
          <a:noFill/>
          <a:ln w="127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8" name="Line 37"/>
          <p:cNvSpPr>
            <a:spLocks noChangeShapeType="1"/>
          </p:cNvSpPr>
          <p:nvPr/>
        </p:nvSpPr>
        <p:spPr bwMode="auto">
          <a:xfrm flipH="1" flipV="1">
            <a:off x="4911725" y="2392363"/>
            <a:ext cx="3157538" cy="622300"/>
          </a:xfrm>
          <a:prstGeom prst="line">
            <a:avLst/>
          </a:prstGeom>
          <a:noFill/>
          <a:ln w="12700" cap="rnd">
            <a:solidFill>
              <a:srgbClr val="FF0000"/>
            </a:solidFill>
            <a:prstDash val="sysDot"/>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69" name="AutoShape 17"/>
          <p:cNvSpPr>
            <a:spLocks noChangeArrowheads="1"/>
          </p:cNvSpPr>
          <p:nvPr/>
        </p:nvSpPr>
        <p:spPr bwMode="auto">
          <a:xfrm>
            <a:off x="150813" y="3189288"/>
            <a:ext cx="1084262" cy="1687512"/>
          </a:xfrm>
          <a:prstGeom prst="can">
            <a:avLst>
              <a:gd name="adj" fmla="val 24981"/>
            </a:avLst>
          </a:prstGeom>
          <a:solidFill>
            <a:srgbClr val="CCECFF"/>
          </a:solidFill>
          <a:ln w="9525">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endParaRPr lang="en-US" altLang="en-US" sz="2800">
              <a:solidFill>
                <a:srgbClr val="000000"/>
              </a:solidFill>
              <a:latin typeface="Arial" charset="0"/>
              <a:cs typeface="Arial" charset="0"/>
            </a:endParaRPr>
          </a:p>
        </p:txBody>
      </p:sp>
      <p:pic>
        <p:nvPicPr>
          <p:cNvPr id="15467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2187" y="3581400"/>
            <a:ext cx="920750" cy="110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671" name="Text Box 26"/>
          <p:cNvSpPr txBox="1">
            <a:spLocks noChangeArrowheads="1"/>
          </p:cNvSpPr>
          <p:nvPr/>
        </p:nvSpPr>
        <p:spPr bwMode="auto">
          <a:xfrm>
            <a:off x="126859" y="3190035"/>
            <a:ext cx="13779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lgn="ctr">
                <a:solidFill>
                  <a:srgbClr val="000000"/>
                </a:solidFill>
                <a:miter lim="800000"/>
                <a:headEnd/>
                <a:tailEnd/>
              </a14:hiddenLine>
            </a:ext>
          </a:extLst>
        </p:spPr>
        <p:txBody>
          <a:bodyPr>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200" i="1" dirty="0">
                <a:solidFill>
                  <a:srgbClr val="000000"/>
                </a:solidFill>
                <a:latin typeface="Arial" charset="0"/>
                <a:cs typeface="Arial" charset="0"/>
              </a:rPr>
              <a:t>Classify Work</a:t>
            </a:r>
          </a:p>
        </p:txBody>
      </p:sp>
      <p:sp>
        <p:nvSpPr>
          <p:cNvPr id="154672" name="TextBox 48"/>
          <p:cNvSpPr txBox="1">
            <a:spLocks noChangeArrowheads="1"/>
          </p:cNvSpPr>
          <p:nvPr/>
        </p:nvSpPr>
        <p:spPr bwMode="auto">
          <a:xfrm>
            <a:off x="68823" y="2472383"/>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dirty="0">
                <a:solidFill>
                  <a:srgbClr val="FF0000"/>
                </a:solidFill>
                <a:latin typeface="Arial" charset="0"/>
                <a:cs typeface="Arial" charset="0"/>
              </a:rPr>
              <a:t>Work</a:t>
            </a:r>
          </a:p>
        </p:txBody>
      </p:sp>
      <p:sp>
        <p:nvSpPr>
          <p:cNvPr id="154673" name="Line 37"/>
          <p:cNvSpPr>
            <a:spLocks noChangeShapeType="1"/>
          </p:cNvSpPr>
          <p:nvPr/>
        </p:nvSpPr>
        <p:spPr bwMode="auto">
          <a:xfrm>
            <a:off x="734070" y="2636836"/>
            <a:ext cx="0" cy="563564"/>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74" name="Line 37"/>
          <p:cNvSpPr>
            <a:spLocks noChangeShapeType="1"/>
          </p:cNvSpPr>
          <p:nvPr/>
        </p:nvSpPr>
        <p:spPr bwMode="auto">
          <a:xfrm rot="-5400000">
            <a:off x="873467" y="2499346"/>
            <a:ext cx="1587" cy="261938"/>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75" name="TextBox 51"/>
          <p:cNvSpPr txBox="1">
            <a:spLocks noChangeArrowheads="1"/>
          </p:cNvSpPr>
          <p:nvPr/>
        </p:nvSpPr>
        <p:spPr bwMode="auto">
          <a:xfrm>
            <a:off x="255585" y="2841345"/>
            <a:ext cx="317440"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000" dirty="0" err="1">
                <a:solidFill>
                  <a:srgbClr val="000000"/>
                </a:solidFill>
                <a:latin typeface="Arial" charset="0"/>
                <a:cs typeface="Arial" charset="0"/>
              </a:rPr>
              <a:t>MFT</a:t>
            </a:r>
            <a:endParaRPr lang="en-US" altLang="en-US" sz="1000" dirty="0">
              <a:solidFill>
                <a:srgbClr val="000000"/>
              </a:solidFill>
              <a:latin typeface="Arial" charset="0"/>
              <a:cs typeface="Arial" charset="0"/>
            </a:endParaRPr>
          </a:p>
        </p:txBody>
      </p:sp>
      <p:sp>
        <p:nvSpPr>
          <p:cNvPr id="154676" name="TextBox 52"/>
          <p:cNvSpPr txBox="1">
            <a:spLocks noChangeArrowheads="1"/>
          </p:cNvSpPr>
          <p:nvPr/>
        </p:nvSpPr>
        <p:spPr bwMode="auto">
          <a:xfrm>
            <a:off x="100915" y="5072062"/>
            <a:ext cx="660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r>
              <a:rPr lang="en-US" altLang="en-US" sz="1600" dirty="0">
                <a:solidFill>
                  <a:srgbClr val="FF0000"/>
                </a:solidFill>
                <a:latin typeface="Arial" charset="0"/>
                <a:cs typeface="Arial" charset="0"/>
              </a:rPr>
              <a:t>Work</a:t>
            </a:r>
          </a:p>
        </p:txBody>
      </p:sp>
      <p:sp>
        <p:nvSpPr>
          <p:cNvPr id="154678" name="Line 37"/>
          <p:cNvSpPr>
            <a:spLocks noChangeShapeType="1"/>
          </p:cNvSpPr>
          <p:nvPr/>
        </p:nvSpPr>
        <p:spPr bwMode="auto">
          <a:xfrm flipH="1" flipV="1">
            <a:off x="762000" y="4876800"/>
            <a:ext cx="0" cy="265113"/>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79" name="Line 37"/>
          <p:cNvSpPr>
            <a:spLocks noChangeShapeType="1"/>
          </p:cNvSpPr>
          <p:nvPr/>
        </p:nvSpPr>
        <p:spPr bwMode="auto">
          <a:xfrm rot="-5400000">
            <a:off x="893763" y="5010151"/>
            <a:ext cx="1587" cy="261937"/>
          </a:xfrm>
          <a:prstGeom prst="line">
            <a:avLst/>
          </a:prstGeom>
          <a:noFill/>
          <a:ln w="12700" cap="rnd">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4680" name="Slide Number Placeholder 4"/>
          <p:cNvSpPr txBox="1">
            <a:spLocks/>
          </p:cNvSpPr>
          <p:nvPr/>
        </p:nvSpPr>
        <p:spPr bwMode="auto">
          <a:xfrm>
            <a:off x="8534400" y="6553200"/>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r" eaLnBrk="1" hangingPunct="1"/>
            <a:fld id="{E7AE8A21-5674-49DA-852A-EDC704041D1F}" type="slidenum">
              <a:rPr lang="en-US" altLang="en-US" sz="1000">
                <a:solidFill>
                  <a:srgbClr val="000000"/>
                </a:solidFill>
                <a:latin typeface="Arial" charset="0"/>
                <a:cs typeface="Arial" charset="0"/>
              </a:rPr>
              <a:pPr algn="r" eaLnBrk="1" hangingPunct="1"/>
              <a:t>7</a:t>
            </a:fld>
            <a:endParaRPr lang="en-US" altLang="en-US" sz="1000">
              <a:solidFill>
                <a:srgbClr val="000000"/>
              </a:solidFill>
              <a:latin typeface="Arial" charset="0"/>
              <a:cs typeface="Arial" charset="0"/>
            </a:endParaRPr>
          </a:p>
        </p:txBody>
      </p:sp>
      <p:sp>
        <p:nvSpPr>
          <p:cNvPr id="59" name="Text Box 13"/>
          <p:cNvSpPr txBox="1">
            <a:spLocks noChangeArrowheads="1"/>
          </p:cNvSpPr>
          <p:nvPr/>
        </p:nvSpPr>
        <p:spPr bwMode="auto">
          <a:xfrm>
            <a:off x="38100" y="6324600"/>
            <a:ext cx="2536825" cy="369887"/>
          </a:xfrm>
          <a:prstGeom prst="rect">
            <a:avLst/>
          </a:prstGeom>
          <a:noFill/>
          <a:ln w="25400" algn="ctr">
            <a:noFill/>
            <a:miter lim="800000"/>
            <a:headEnd/>
            <a:tailEnd/>
          </a:ln>
        </p:spPr>
        <p:txBody>
          <a:bodyPr wrap="none">
            <a:spAutoFit/>
          </a:bodyPr>
          <a:lstStyle/>
          <a:p>
            <a:pPr algn="l" eaLnBrk="1" hangingPunct="1">
              <a:defRPr/>
            </a:pPr>
            <a:r>
              <a:rPr lang="en-US" sz="1800" b="1" i="1" u="sng" dirty="0">
                <a:solidFill>
                  <a:srgbClr val="000000"/>
                </a:solidFill>
                <a:effectLst>
                  <a:outerShdw blurRad="38100" dist="38100" dir="2700000" algn="tl">
                    <a:srgbClr val="000000">
                      <a:alpha val="43137"/>
                    </a:srgbClr>
                  </a:outerShdw>
                </a:effectLst>
                <a:latin typeface="Arial" pitchFamily="34" charset="0"/>
                <a:cs typeface="Arial" pitchFamily="34" charset="0"/>
              </a:rPr>
              <a:t>NAVMAC Direct Work</a:t>
            </a:r>
          </a:p>
        </p:txBody>
      </p:sp>
      <p:sp>
        <p:nvSpPr>
          <p:cNvPr id="154682" name="Rectangle 38"/>
          <p:cNvSpPr>
            <a:spLocks noChangeArrowheads="1"/>
          </p:cNvSpPr>
          <p:nvPr/>
        </p:nvSpPr>
        <p:spPr bwMode="auto">
          <a:xfrm>
            <a:off x="1095375" y="5276850"/>
            <a:ext cx="1416050" cy="38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eaLnBrk="1" hangingPunct="1">
              <a:lnSpc>
                <a:spcPct val="80000"/>
              </a:lnSpc>
            </a:pPr>
            <a:r>
              <a:rPr lang="en-US" altLang="en-US" sz="1200">
                <a:solidFill>
                  <a:srgbClr val="000000"/>
                </a:solidFill>
                <a:latin typeface="Arial" charset="0"/>
                <a:cs typeface="Arial" charset="0"/>
              </a:rPr>
              <a:t> Initial Manpower</a:t>
            </a:r>
          </a:p>
          <a:p>
            <a:pPr algn="l" eaLnBrk="1" hangingPunct="1">
              <a:lnSpc>
                <a:spcPct val="80000"/>
              </a:lnSpc>
            </a:pPr>
            <a:r>
              <a:rPr lang="en-US" altLang="en-US" sz="1200">
                <a:solidFill>
                  <a:srgbClr val="000000"/>
                </a:solidFill>
                <a:latin typeface="Arial" charset="0"/>
                <a:cs typeface="Arial" charset="0"/>
              </a:rPr>
              <a:t>Specification</a:t>
            </a:r>
          </a:p>
        </p:txBody>
      </p:sp>
      <p:sp>
        <p:nvSpPr>
          <p:cNvPr id="61" name="TextBox 51"/>
          <p:cNvSpPr txBox="1">
            <a:spLocks noChangeArrowheads="1"/>
          </p:cNvSpPr>
          <p:nvPr/>
        </p:nvSpPr>
        <p:spPr bwMode="auto">
          <a:xfrm>
            <a:off x="118732" y="5410200"/>
            <a:ext cx="112865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r>
              <a:rPr lang="en-US" altLang="en-US" sz="1000" dirty="0">
                <a:solidFill>
                  <a:srgbClr val="000000"/>
                </a:solidFill>
                <a:latin typeface="Arial" charset="0"/>
                <a:cs typeface="Arial" charset="0"/>
              </a:rPr>
              <a:t>ROC/POE </a:t>
            </a:r>
          </a:p>
          <a:p>
            <a:r>
              <a:rPr lang="en-US" altLang="en-US" sz="1000" dirty="0">
                <a:solidFill>
                  <a:srgbClr val="000000"/>
                </a:solidFill>
                <a:latin typeface="Arial" charset="0"/>
                <a:cs typeface="Arial" charset="0"/>
              </a:rPr>
              <a:t>or</a:t>
            </a:r>
          </a:p>
          <a:p>
            <a:r>
              <a:rPr lang="en-US" altLang="en-US" sz="1000" dirty="0">
                <a:solidFill>
                  <a:srgbClr val="000000"/>
                </a:solidFill>
                <a:latin typeface="Arial" charset="0"/>
                <a:cs typeface="Arial" charset="0"/>
              </a:rPr>
              <a:t>TASKING LETTER</a:t>
            </a:r>
          </a:p>
        </p:txBody>
      </p:sp>
    </p:spTree>
    <p:extLst>
      <p:ext uri="{BB962C8B-B14F-4D97-AF65-F5344CB8AC3E}">
        <p14:creationId xmlns:p14="http://schemas.microsoft.com/office/powerpoint/2010/main" val="912715232"/>
      </p:ext>
    </p:extLst>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6"/>
          <p:cNvSpPr txBox="1">
            <a:spLocks noGrp="1"/>
          </p:cNvSpPr>
          <p:nvPr>
            <p:ph type="title"/>
          </p:nvPr>
        </p:nvSpPr>
        <p:spPr>
          <a:xfrm>
            <a:off x="1284888" y="251226"/>
            <a:ext cx="7444942" cy="774679"/>
          </a:xfrm>
          <a:prstGeom prst="rect">
            <a:avLst/>
          </a:prstGeom>
          <a:noFill/>
          <a:ln>
            <a:noFill/>
          </a:ln>
        </p:spPr>
        <p:txBody>
          <a:bodyPr spcFirstLastPara="1" wrap="square" lIns="92075" tIns="46025" rIns="92075" bIns="46025" anchor="b" anchorCtr="0">
            <a:noAutofit/>
          </a:bodyPr>
          <a:lstStyle/>
          <a:p>
            <a:pPr marL="0" lvl="0" indent="0" rtl="0">
              <a:spcBef>
                <a:spcPts val="0"/>
              </a:spcBef>
              <a:spcAft>
                <a:spcPts val="0"/>
              </a:spcAft>
              <a:buNone/>
            </a:pPr>
            <a:r>
              <a:rPr lang="en-US" sz="3200" dirty="0">
                <a:solidFill>
                  <a:srgbClr val="002060"/>
                </a:solidFill>
              </a:rPr>
              <a:t>SQMD Methodology</a:t>
            </a:r>
            <a:endParaRPr sz="3200" dirty="0">
              <a:solidFill>
                <a:srgbClr val="002060"/>
              </a:solidFill>
            </a:endParaRPr>
          </a:p>
        </p:txBody>
      </p:sp>
      <p:grpSp>
        <p:nvGrpSpPr>
          <p:cNvPr id="293" name="Google Shape;293;p26"/>
          <p:cNvGrpSpPr/>
          <p:nvPr/>
        </p:nvGrpSpPr>
        <p:grpSpPr>
          <a:xfrm>
            <a:off x="238126" y="1524000"/>
            <a:ext cx="8886824" cy="5063547"/>
            <a:chOff x="328613" y="1638300"/>
            <a:chExt cx="8886824" cy="5063547"/>
          </a:xfrm>
        </p:grpSpPr>
        <p:pic>
          <p:nvPicPr>
            <p:cNvPr id="294" name="Google Shape;294;p26"/>
            <p:cNvPicPr preferRelativeResize="0"/>
            <p:nvPr/>
          </p:nvPicPr>
          <p:blipFill rotWithShape="1">
            <a:blip r:embed="rId3">
              <a:alphaModFix/>
            </a:blip>
            <a:srcRect/>
            <a:stretch/>
          </p:blipFill>
          <p:spPr>
            <a:xfrm>
              <a:off x="1504950" y="1844675"/>
              <a:ext cx="1104900" cy="746125"/>
            </a:xfrm>
            <a:prstGeom prst="rect">
              <a:avLst/>
            </a:prstGeom>
            <a:noFill/>
            <a:ln>
              <a:noFill/>
            </a:ln>
          </p:spPr>
        </p:pic>
        <p:sp>
          <p:nvSpPr>
            <p:cNvPr id="295" name="Google Shape;295;p26"/>
            <p:cNvSpPr/>
            <p:nvPr/>
          </p:nvSpPr>
          <p:spPr>
            <a:xfrm>
              <a:off x="2806700" y="1638300"/>
              <a:ext cx="3625850" cy="1905313"/>
            </a:xfrm>
            <a:prstGeom prst="ellipse">
              <a:avLst/>
            </a:prstGeom>
            <a:solidFill>
              <a:schemeClr val="lt1"/>
            </a:solid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296" name="Google Shape;296;p26"/>
            <p:cNvSpPr/>
            <p:nvPr/>
          </p:nvSpPr>
          <p:spPr>
            <a:xfrm>
              <a:off x="3252787" y="1760909"/>
              <a:ext cx="2701925" cy="1320874"/>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en-US" sz="2000" dirty="0">
                  <a:latin typeface="Times New Roman"/>
                  <a:ea typeface="Times New Roman"/>
                  <a:cs typeface="Times New Roman"/>
                  <a:sym typeface="Times New Roman"/>
                </a:rPr>
                <a:t>SQUADRON MANPOWER</a:t>
              </a:r>
              <a:endParaRPr sz="2000" dirty="0"/>
            </a:p>
            <a:p>
              <a:pPr marL="0" marR="0" lvl="0" indent="0" algn="ctr" rtl="0">
                <a:spcBef>
                  <a:spcPts val="0"/>
                </a:spcBef>
                <a:spcAft>
                  <a:spcPts val="0"/>
                </a:spcAft>
                <a:buNone/>
              </a:pPr>
              <a:r>
                <a:rPr lang="en-US" sz="2000" dirty="0">
                  <a:latin typeface="Times New Roman"/>
                  <a:ea typeface="Times New Roman"/>
                  <a:cs typeface="Times New Roman"/>
                  <a:sym typeface="Times New Roman"/>
                </a:rPr>
                <a:t>        REQUIREMENTS</a:t>
              </a:r>
              <a:endParaRPr sz="2000" dirty="0"/>
            </a:p>
            <a:p>
              <a:pPr marL="0" marR="0" lvl="0" indent="0" algn="ctr" rtl="0">
                <a:spcBef>
                  <a:spcPts val="0"/>
                </a:spcBef>
                <a:spcAft>
                  <a:spcPts val="0"/>
                </a:spcAft>
                <a:buNone/>
              </a:pPr>
              <a:r>
                <a:rPr lang="en-US" sz="2000" dirty="0">
                  <a:latin typeface="Times New Roman"/>
                  <a:ea typeface="Times New Roman"/>
                  <a:cs typeface="Times New Roman"/>
                  <a:sym typeface="Times New Roman"/>
                </a:rPr>
                <a:t>    COMPUTER SYSTEM (</a:t>
              </a:r>
              <a:r>
                <a:rPr lang="en-US" sz="2000" dirty="0" err="1">
                  <a:latin typeface="Times New Roman"/>
                  <a:ea typeface="Times New Roman"/>
                  <a:cs typeface="Times New Roman"/>
                  <a:sym typeface="Times New Roman"/>
                </a:rPr>
                <a:t>SQMRS</a:t>
              </a:r>
              <a:r>
                <a:rPr lang="en-US" sz="2000" dirty="0">
                  <a:latin typeface="Times New Roman"/>
                  <a:ea typeface="Times New Roman"/>
                  <a:cs typeface="Times New Roman"/>
                  <a:sym typeface="Times New Roman"/>
                </a:rPr>
                <a:t>) </a:t>
              </a:r>
              <a:endParaRPr sz="2000" dirty="0">
                <a:latin typeface="Times New Roman"/>
                <a:ea typeface="Times New Roman"/>
                <a:cs typeface="Times New Roman"/>
                <a:sym typeface="Times New Roman"/>
              </a:endParaRPr>
            </a:p>
          </p:txBody>
        </p:sp>
        <p:pic>
          <p:nvPicPr>
            <p:cNvPr id="297" name="Google Shape;297;p26"/>
            <p:cNvPicPr preferRelativeResize="0"/>
            <p:nvPr/>
          </p:nvPicPr>
          <p:blipFill rotWithShape="1">
            <a:blip r:embed="rId4">
              <a:alphaModFix/>
            </a:blip>
            <a:srcRect/>
            <a:stretch/>
          </p:blipFill>
          <p:spPr>
            <a:xfrm>
              <a:off x="6583231" y="1871121"/>
              <a:ext cx="882650" cy="781050"/>
            </a:xfrm>
            <a:prstGeom prst="rect">
              <a:avLst/>
            </a:prstGeom>
            <a:noFill/>
            <a:ln>
              <a:noFill/>
            </a:ln>
          </p:spPr>
        </p:pic>
        <p:sp>
          <p:nvSpPr>
            <p:cNvPr id="298" name="Google Shape;298;p26"/>
            <p:cNvSpPr/>
            <p:nvPr/>
          </p:nvSpPr>
          <p:spPr>
            <a:xfrm>
              <a:off x="328613" y="2019300"/>
              <a:ext cx="1046762" cy="335989"/>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ROC/POE</a:t>
              </a:r>
              <a:endParaRPr dirty="0"/>
            </a:p>
          </p:txBody>
        </p:sp>
        <p:grpSp>
          <p:nvGrpSpPr>
            <p:cNvPr id="299" name="Google Shape;299;p26"/>
            <p:cNvGrpSpPr/>
            <p:nvPr/>
          </p:nvGrpSpPr>
          <p:grpSpPr>
            <a:xfrm>
              <a:off x="442913" y="3498850"/>
              <a:ext cx="1995487" cy="844550"/>
              <a:chOff x="675" y="1944"/>
              <a:chExt cx="1257" cy="532"/>
            </a:xfrm>
          </p:grpSpPr>
          <p:pic>
            <p:nvPicPr>
              <p:cNvPr id="300" name="Google Shape;300;p26"/>
              <p:cNvPicPr preferRelativeResize="0"/>
              <p:nvPr/>
            </p:nvPicPr>
            <p:blipFill rotWithShape="1">
              <a:blip r:embed="rId5">
                <a:alphaModFix/>
              </a:blip>
              <a:srcRect/>
              <a:stretch/>
            </p:blipFill>
            <p:spPr>
              <a:xfrm>
                <a:off x="1392" y="1944"/>
                <a:ext cx="540" cy="362"/>
              </a:xfrm>
              <a:prstGeom prst="rect">
                <a:avLst/>
              </a:prstGeom>
              <a:noFill/>
              <a:ln>
                <a:noFill/>
              </a:ln>
            </p:spPr>
          </p:pic>
          <p:sp>
            <p:nvSpPr>
              <p:cNvPr id="301" name="Google Shape;301;p26"/>
              <p:cNvSpPr/>
              <p:nvPr/>
            </p:nvSpPr>
            <p:spPr>
              <a:xfrm>
                <a:off x="747" y="1956"/>
                <a:ext cx="617" cy="212"/>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ON-SITE</a:t>
                </a:r>
                <a:endParaRPr dirty="0"/>
              </a:p>
            </p:txBody>
          </p:sp>
          <p:sp>
            <p:nvSpPr>
              <p:cNvPr id="302" name="Google Shape;302;p26"/>
              <p:cNvSpPr/>
              <p:nvPr/>
            </p:nvSpPr>
            <p:spPr>
              <a:xfrm>
                <a:off x="675" y="2112"/>
                <a:ext cx="908" cy="364"/>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VALIDATION</a:t>
                </a:r>
                <a:endParaRPr dirty="0"/>
              </a:p>
              <a:p>
                <a:pPr marL="0" marR="0" lvl="0" indent="0" algn="l" rtl="0">
                  <a:spcBef>
                    <a:spcPts val="0"/>
                  </a:spcBef>
                  <a:spcAft>
                    <a:spcPts val="0"/>
                  </a:spcAft>
                  <a:buNone/>
                </a:pPr>
                <a:r>
                  <a:rPr lang="en-US" sz="1600" dirty="0">
                    <a:latin typeface="Times New Roman"/>
                    <a:ea typeface="Times New Roman"/>
                    <a:cs typeface="Times New Roman"/>
                    <a:sym typeface="Times New Roman"/>
                  </a:rPr>
                  <a:t>IF REQUIRED</a:t>
                </a:r>
                <a:endParaRPr dirty="0"/>
              </a:p>
            </p:txBody>
          </p:sp>
        </p:grpSp>
        <p:sp>
          <p:nvSpPr>
            <p:cNvPr id="303" name="Google Shape;303;p26"/>
            <p:cNvSpPr/>
            <p:nvPr/>
          </p:nvSpPr>
          <p:spPr>
            <a:xfrm>
              <a:off x="7510463" y="1942591"/>
              <a:ext cx="1571624" cy="582211"/>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STAFFING</a:t>
              </a:r>
              <a:endParaRPr dirty="0"/>
            </a:p>
            <a:p>
              <a:pPr marL="0" marR="0" lvl="0" indent="0" algn="l" rtl="0">
                <a:spcBef>
                  <a:spcPts val="0"/>
                </a:spcBef>
                <a:spcAft>
                  <a:spcPts val="0"/>
                </a:spcAft>
                <a:buNone/>
              </a:pPr>
              <a:r>
                <a:rPr lang="en-US" sz="1600" dirty="0">
                  <a:latin typeface="Times New Roman"/>
                  <a:ea typeface="Times New Roman"/>
                  <a:cs typeface="Times New Roman"/>
                  <a:sym typeface="Times New Roman"/>
                </a:rPr>
                <a:t>STANDARDS</a:t>
              </a:r>
              <a:endParaRPr sz="1600" dirty="0">
                <a:latin typeface="Times New Roman"/>
                <a:ea typeface="Times New Roman"/>
                <a:cs typeface="Times New Roman"/>
                <a:sym typeface="Times New Roman"/>
              </a:endParaRPr>
            </a:p>
          </p:txBody>
        </p:sp>
        <p:pic>
          <p:nvPicPr>
            <p:cNvPr id="304" name="Google Shape;304;p26"/>
            <p:cNvPicPr preferRelativeResize="0"/>
            <p:nvPr/>
          </p:nvPicPr>
          <p:blipFill rotWithShape="1">
            <a:blip r:embed="rId6">
              <a:alphaModFix/>
            </a:blip>
            <a:srcRect/>
            <a:stretch/>
          </p:blipFill>
          <p:spPr>
            <a:xfrm>
              <a:off x="6096171" y="3481387"/>
              <a:ext cx="825500" cy="609600"/>
            </a:xfrm>
            <a:prstGeom prst="rect">
              <a:avLst/>
            </a:prstGeom>
            <a:noFill/>
            <a:ln>
              <a:noFill/>
            </a:ln>
          </p:spPr>
        </p:pic>
        <p:sp>
          <p:nvSpPr>
            <p:cNvPr id="305" name="Google Shape;305;p26"/>
            <p:cNvSpPr/>
            <p:nvPr/>
          </p:nvSpPr>
          <p:spPr>
            <a:xfrm>
              <a:off x="6886575" y="3096302"/>
              <a:ext cx="2328862" cy="1567096"/>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1600" dirty="0">
                  <a:latin typeface="Times New Roman"/>
                  <a:ea typeface="Times New Roman"/>
                  <a:cs typeface="Times New Roman"/>
                  <a:sym typeface="Times New Roman"/>
                </a:rPr>
                <a:t>STATISTICAL</a:t>
              </a:r>
              <a:endParaRPr dirty="0"/>
            </a:p>
            <a:p>
              <a:pPr marL="0" marR="0" lvl="0" indent="0" algn="l" rtl="0">
                <a:spcBef>
                  <a:spcPts val="0"/>
                </a:spcBef>
                <a:spcAft>
                  <a:spcPts val="0"/>
                </a:spcAft>
                <a:buNone/>
              </a:pPr>
              <a:r>
                <a:rPr lang="en-US" sz="1600" dirty="0">
                  <a:latin typeface="Times New Roman"/>
                  <a:ea typeface="Times New Roman"/>
                  <a:cs typeface="Times New Roman"/>
                  <a:sym typeface="Times New Roman"/>
                </a:rPr>
                <a:t>MODELS - BASED</a:t>
              </a:r>
              <a:endParaRPr dirty="0"/>
            </a:p>
            <a:p>
              <a:pPr marL="0" marR="0" lvl="0" indent="0" algn="l" rtl="0">
                <a:spcBef>
                  <a:spcPts val="0"/>
                </a:spcBef>
                <a:spcAft>
                  <a:spcPts val="0"/>
                </a:spcAft>
                <a:buNone/>
              </a:pPr>
              <a:r>
                <a:rPr lang="en-US" sz="1600" dirty="0">
                  <a:latin typeface="Times New Roman"/>
                  <a:ea typeface="Times New Roman"/>
                  <a:cs typeface="Times New Roman"/>
                  <a:sym typeface="Times New Roman"/>
                </a:rPr>
                <a:t>ON HISTORICAL </a:t>
              </a:r>
              <a:endParaRPr sz="1600" dirty="0">
                <a:latin typeface="Times New Roman"/>
                <a:ea typeface="Times New Roman"/>
                <a:cs typeface="Times New Roman"/>
                <a:sym typeface="Times New Roman"/>
              </a:endParaRPr>
            </a:p>
            <a:p>
              <a:pPr marL="0" marR="0" lvl="0" indent="0" algn="l" rtl="0">
                <a:spcBef>
                  <a:spcPts val="0"/>
                </a:spcBef>
                <a:spcAft>
                  <a:spcPts val="0"/>
                </a:spcAft>
                <a:buNone/>
              </a:pPr>
              <a:r>
                <a:rPr lang="en-US" sz="1600" dirty="0">
                  <a:latin typeface="Times New Roman"/>
                  <a:ea typeface="Times New Roman"/>
                  <a:cs typeface="Times New Roman"/>
                  <a:sym typeface="Times New Roman"/>
                </a:rPr>
                <a:t>CM (</a:t>
              </a:r>
              <a:r>
                <a:rPr lang="en-US" sz="1600" dirty="0" err="1">
                  <a:latin typeface="Times New Roman"/>
                  <a:ea typeface="Times New Roman"/>
                  <a:cs typeface="Times New Roman"/>
                  <a:sym typeface="Times New Roman"/>
                </a:rPr>
                <a:t>NALDA</a:t>
              </a:r>
              <a:r>
                <a:rPr lang="en-US" sz="1600" dirty="0">
                  <a:latin typeface="Times New Roman"/>
                  <a:ea typeface="Times New Roman"/>
                  <a:cs typeface="Times New Roman"/>
                  <a:sym typeface="Times New Roman"/>
                </a:rPr>
                <a:t>) AND</a:t>
              </a:r>
              <a:endParaRPr sz="1600" dirty="0">
                <a:latin typeface="Times New Roman"/>
                <a:ea typeface="Times New Roman"/>
                <a:cs typeface="Times New Roman"/>
                <a:sym typeface="Times New Roman"/>
              </a:endParaRPr>
            </a:p>
            <a:p>
              <a:pPr marL="0" marR="0" lvl="0" indent="0" algn="l" rtl="0">
                <a:spcBef>
                  <a:spcPts val="0"/>
                </a:spcBef>
                <a:spcAft>
                  <a:spcPts val="0"/>
                </a:spcAft>
                <a:buNone/>
              </a:pPr>
              <a:r>
                <a:rPr lang="en-US" sz="1600" dirty="0">
                  <a:latin typeface="Times New Roman"/>
                  <a:ea typeface="Times New Roman"/>
                  <a:cs typeface="Times New Roman"/>
                  <a:sym typeface="Times New Roman"/>
                </a:rPr>
                <a:t>CURRENT PM (</a:t>
              </a:r>
              <a:r>
                <a:rPr lang="en-US" sz="1600" dirty="0" err="1">
                  <a:latin typeface="Times New Roman"/>
                  <a:ea typeface="Times New Roman"/>
                  <a:cs typeface="Times New Roman"/>
                  <a:sym typeface="Times New Roman"/>
                </a:rPr>
                <a:t>MRC</a:t>
              </a:r>
              <a:r>
                <a:rPr lang="en-US" sz="1600" dirty="0">
                  <a:latin typeface="Times New Roman"/>
                  <a:ea typeface="Times New Roman"/>
                  <a:cs typeface="Times New Roman"/>
                  <a:sym typeface="Times New Roman"/>
                </a:rPr>
                <a:t>) DATA</a:t>
              </a:r>
              <a:endParaRPr sz="1600" dirty="0">
                <a:latin typeface="Times New Roman"/>
                <a:ea typeface="Times New Roman"/>
                <a:cs typeface="Times New Roman"/>
                <a:sym typeface="Times New Roman"/>
              </a:endParaRPr>
            </a:p>
          </p:txBody>
        </p:sp>
        <p:sp>
          <p:nvSpPr>
            <p:cNvPr id="306" name="Google Shape;306;p26"/>
            <p:cNvSpPr/>
            <p:nvPr/>
          </p:nvSpPr>
          <p:spPr>
            <a:xfrm>
              <a:off x="3548063" y="3795713"/>
              <a:ext cx="2155271"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DRAFT SQMD</a:t>
              </a:r>
              <a:endParaRPr dirty="0"/>
            </a:p>
          </p:txBody>
        </p:sp>
        <p:sp>
          <p:nvSpPr>
            <p:cNvPr id="307" name="Google Shape;307;p26"/>
            <p:cNvSpPr/>
            <p:nvPr/>
          </p:nvSpPr>
          <p:spPr>
            <a:xfrm>
              <a:off x="2488918" y="4405313"/>
              <a:ext cx="4310804" cy="459100"/>
            </a:xfrm>
            <a:prstGeom prst="rect">
              <a:avLst/>
            </a:prstGeom>
            <a:noFill/>
            <a:ln>
              <a:noFill/>
            </a:ln>
          </p:spPr>
          <p:txBody>
            <a:bodyPr spcFirstLastPara="1" wrap="square" lIns="90475" tIns="44450" rIns="90475" bIns="44450" anchor="t" anchorCtr="0">
              <a:noAutofit/>
            </a:bodyPr>
            <a:lstStyle/>
            <a:p>
              <a:pPr marL="0" marR="0" lvl="0" indent="0" algn="ctr" rtl="0">
                <a:spcBef>
                  <a:spcPts val="0"/>
                </a:spcBef>
                <a:spcAft>
                  <a:spcPts val="0"/>
                </a:spcAft>
                <a:buNone/>
              </a:pPr>
              <a:r>
                <a:rPr lang="en-US" sz="2400" dirty="0">
                  <a:latin typeface="Times New Roman"/>
                  <a:ea typeface="Times New Roman"/>
                  <a:cs typeface="Times New Roman"/>
                  <a:sym typeface="Times New Roman"/>
                </a:rPr>
                <a:t>FLEET REVIEW/COMMENTS </a:t>
              </a:r>
              <a:endParaRPr dirty="0"/>
            </a:p>
          </p:txBody>
        </p:sp>
        <p:sp>
          <p:nvSpPr>
            <p:cNvPr id="308" name="Google Shape;308;p26"/>
            <p:cNvSpPr/>
            <p:nvPr/>
          </p:nvSpPr>
          <p:spPr>
            <a:xfrm>
              <a:off x="3376613" y="5014913"/>
              <a:ext cx="2490787"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ADJUDICATION</a:t>
              </a:r>
              <a:endParaRPr dirty="0"/>
            </a:p>
          </p:txBody>
        </p:sp>
        <p:sp>
          <p:nvSpPr>
            <p:cNvPr id="309" name="Google Shape;309;p26"/>
            <p:cNvSpPr/>
            <p:nvPr/>
          </p:nvSpPr>
          <p:spPr>
            <a:xfrm>
              <a:off x="3355553" y="5876347"/>
              <a:ext cx="3111500" cy="825500"/>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0" name="Google Shape;310;p26"/>
            <p:cNvSpPr/>
            <p:nvPr/>
          </p:nvSpPr>
          <p:spPr>
            <a:xfrm>
              <a:off x="3445007" y="6059547"/>
              <a:ext cx="2996078"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LOAD INTO TFMMS</a:t>
              </a:r>
              <a:endParaRPr dirty="0"/>
            </a:p>
          </p:txBody>
        </p:sp>
        <p:sp>
          <p:nvSpPr>
            <p:cNvPr id="311" name="Google Shape;311;p26"/>
            <p:cNvSpPr/>
            <p:nvPr/>
          </p:nvSpPr>
          <p:spPr>
            <a:xfrm>
              <a:off x="6799722" y="5637676"/>
              <a:ext cx="2067881" cy="749300"/>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2" name="Google Shape;312;p26"/>
            <p:cNvSpPr/>
            <p:nvPr/>
          </p:nvSpPr>
          <p:spPr>
            <a:xfrm>
              <a:off x="6902617" y="5782776"/>
              <a:ext cx="1917700" cy="459100"/>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latin typeface="Times New Roman"/>
                  <a:ea typeface="Times New Roman"/>
                  <a:cs typeface="Times New Roman"/>
                  <a:sym typeface="Times New Roman"/>
                </a:rPr>
                <a:t>SQUADRON</a:t>
              </a:r>
              <a:endParaRPr dirty="0"/>
            </a:p>
          </p:txBody>
        </p:sp>
        <p:sp>
          <p:nvSpPr>
            <p:cNvPr id="313" name="Google Shape;313;p26"/>
            <p:cNvSpPr/>
            <p:nvPr/>
          </p:nvSpPr>
          <p:spPr>
            <a:xfrm rot="-5400000" flipH="1">
              <a:off x="4464050" y="3625850"/>
              <a:ext cx="292100" cy="215900"/>
            </a:xfrm>
            <a:prstGeom prst="rightArrow">
              <a:avLst>
                <a:gd name="adj1" fmla="val 50000"/>
                <a:gd name="adj2" fmla="val 62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4" name="Google Shape;314;p26"/>
            <p:cNvSpPr/>
            <p:nvPr/>
          </p:nvSpPr>
          <p:spPr>
            <a:xfrm rot="-5400000" flipH="1">
              <a:off x="4457700" y="4838700"/>
              <a:ext cx="292100" cy="215900"/>
            </a:xfrm>
            <a:prstGeom prst="rightArrow">
              <a:avLst>
                <a:gd name="adj1" fmla="val 50000"/>
                <a:gd name="adj2" fmla="val 6765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5" name="Google Shape;315;p26"/>
            <p:cNvSpPr/>
            <p:nvPr/>
          </p:nvSpPr>
          <p:spPr>
            <a:xfrm rot="-5400000" flipH="1">
              <a:off x="4464050" y="4235450"/>
              <a:ext cx="292100" cy="215900"/>
            </a:xfrm>
            <a:prstGeom prst="rightArrow">
              <a:avLst>
                <a:gd name="adj1" fmla="val 50000"/>
                <a:gd name="adj2" fmla="val 67653"/>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6" name="Google Shape;316;p26"/>
            <p:cNvSpPr/>
            <p:nvPr/>
          </p:nvSpPr>
          <p:spPr>
            <a:xfrm rot="19589820" flipH="1">
              <a:off x="3130550" y="5340350"/>
              <a:ext cx="292100" cy="292100"/>
            </a:xfrm>
            <a:prstGeom prst="rightArrow">
              <a:avLst>
                <a:gd name="adj1" fmla="val 50000"/>
                <a:gd name="adj2" fmla="val 50005"/>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7" name="Google Shape;317;p26"/>
            <p:cNvSpPr/>
            <p:nvPr/>
          </p:nvSpPr>
          <p:spPr>
            <a:xfrm rot="9334768" flipH="1">
              <a:off x="6500318" y="6038057"/>
              <a:ext cx="292100" cy="292100"/>
            </a:xfrm>
            <a:prstGeom prst="rightArrow">
              <a:avLst>
                <a:gd name="adj1" fmla="val 50000"/>
                <a:gd name="adj2" fmla="val 50005"/>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8" name="Google Shape;318;p26"/>
            <p:cNvSpPr/>
            <p:nvPr/>
          </p:nvSpPr>
          <p:spPr>
            <a:xfrm rot="2280000">
              <a:off x="2697163" y="2224088"/>
              <a:ext cx="215900" cy="63500"/>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19" name="Google Shape;319;p26"/>
            <p:cNvSpPr/>
            <p:nvPr/>
          </p:nvSpPr>
          <p:spPr>
            <a:xfrm rot="-2520000" flipH="1">
              <a:off x="6178550" y="2139950"/>
              <a:ext cx="215900" cy="63500"/>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grpSp>
      <p:sp>
        <p:nvSpPr>
          <p:cNvPr id="320" name="Google Shape;320;p26"/>
          <p:cNvSpPr/>
          <p:nvPr/>
        </p:nvSpPr>
        <p:spPr>
          <a:xfrm rot="-2328791">
            <a:off x="2389285" y="3214241"/>
            <a:ext cx="246883" cy="57792"/>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21" name="Google Shape;321;p26"/>
          <p:cNvSpPr/>
          <p:nvPr/>
        </p:nvSpPr>
        <p:spPr>
          <a:xfrm rot="-7871469">
            <a:off x="6151403" y="3243554"/>
            <a:ext cx="242716" cy="47713"/>
          </a:xfrm>
          <a:prstGeom prst="rightArrow">
            <a:avLst>
              <a:gd name="adj1" fmla="val 50000"/>
              <a:gd name="adj2" fmla="val 170016"/>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3" name="Google Shape;378;p33"/>
          <p:cNvSpPr txBox="1">
            <a:spLocks noGrp="1"/>
          </p:cNvSpPr>
          <p:nvPr>
            <p:ph type="sldNum" idx="4294967295"/>
          </p:nvPr>
        </p:nvSpPr>
        <p:spPr>
          <a:xfrm>
            <a:off x="7086600" y="6400800"/>
            <a:ext cx="1905000" cy="4572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dirty="0"/>
          </a:p>
        </p:txBody>
      </p:sp>
      <p:sp>
        <p:nvSpPr>
          <p:cNvPr id="34" name="Google Shape;309;p26"/>
          <p:cNvSpPr/>
          <p:nvPr/>
        </p:nvSpPr>
        <p:spPr>
          <a:xfrm>
            <a:off x="371977" y="5174654"/>
            <a:ext cx="2719617" cy="968971"/>
          </a:xfrm>
          <a:prstGeom prst="ellipse">
            <a:avLst/>
          </a:prstGeom>
          <a:noFill/>
          <a:ln w="127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
        <p:nvSpPr>
          <p:cNvPr id="35" name="Google Shape;310;p26"/>
          <p:cNvSpPr/>
          <p:nvPr/>
        </p:nvSpPr>
        <p:spPr>
          <a:xfrm>
            <a:off x="395710" y="5403850"/>
            <a:ext cx="2996078" cy="461048"/>
          </a:xfrm>
          <a:prstGeom prst="rect">
            <a:avLst/>
          </a:prstGeom>
          <a:noFill/>
          <a:ln>
            <a:noFill/>
          </a:ln>
        </p:spPr>
        <p:txBody>
          <a:bodyPr spcFirstLastPara="1" wrap="square" lIns="90475" tIns="44450" rIns="90475" bIns="44450" anchor="t" anchorCtr="0">
            <a:noAutofit/>
          </a:bodyPr>
          <a:lstStyle/>
          <a:p>
            <a:pPr marL="0" marR="0" lvl="0" indent="0" algn="l" rtl="0">
              <a:spcBef>
                <a:spcPts val="0"/>
              </a:spcBef>
              <a:spcAft>
                <a:spcPts val="0"/>
              </a:spcAft>
              <a:buNone/>
            </a:pPr>
            <a:r>
              <a:rPr lang="en-US" sz="2400" dirty="0"/>
              <a:t>BSO BILLET BUY</a:t>
            </a:r>
            <a:endParaRPr sz="2400" dirty="0"/>
          </a:p>
        </p:txBody>
      </p:sp>
      <p:sp>
        <p:nvSpPr>
          <p:cNvPr id="36" name="Google Shape;316;p26"/>
          <p:cNvSpPr/>
          <p:nvPr/>
        </p:nvSpPr>
        <p:spPr>
          <a:xfrm rot="12160287" flipH="1">
            <a:off x="2963133" y="5935566"/>
            <a:ext cx="292100" cy="292100"/>
          </a:xfrm>
          <a:prstGeom prst="rightArrow">
            <a:avLst>
              <a:gd name="adj1" fmla="val 50000"/>
              <a:gd name="adj2" fmla="val 50005"/>
            </a:avLst>
          </a:prstGeom>
          <a:solidFill>
            <a:schemeClr val="accen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80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113816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63"/>
          <p:cNvSpPr>
            <a:spLocks noGrp="1" noChangeArrowheads="1"/>
          </p:cNvSpPr>
          <p:nvPr>
            <p:ph type="title"/>
          </p:nvPr>
        </p:nvSpPr>
        <p:spPr>
          <a:xfrm>
            <a:off x="1143000" y="0"/>
            <a:ext cx="8001000" cy="1219200"/>
          </a:xfrm>
        </p:spPr>
        <p:txBody>
          <a:bodyPr lIns="92075" tIns="46038" rIns="92075" bIns="46038"/>
          <a:lstStyle/>
          <a:p>
            <a:pPr>
              <a:spcBef>
                <a:spcPct val="50000"/>
              </a:spcBef>
            </a:pPr>
            <a:r>
              <a:rPr lang="en-US" altLang="en-US" sz="3200" dirty="0"/>
              <a:t>MRW Methodology</a:t>
            </a:r>
          </a:p>
        </p:txBody>
      </p:sp>
      <p:grpSp>
        <p:nvGrpSpPr>
          <p:cNvPr id="129028" name="Group 116"/>
          <p:cNvGrpSpPr>
            <a:grpSpLocks/>
          </p:cNvGrpSpPr>
          <p:nvPr/>
        </p:nvGrpSpPr>
        <p:grpSpPr bwMode="auto">
          <a:xfrm>
            <a:off x="157843" y="1371600"/>
            <a:ext cx="9231205" cy="5333999"/>
            <a:chOff x="176213" y="1771650"/>
            <a:chExt cx="10366333" cy="4973795"/>
          </a:xfrm>
        </p:grpSpPr>
        <p:graphicFrame>
          <p:nvGraphicFramePr>
            <p:cNvPr id="129030" name="Object 3">
              <a:hlinkClick r:id="" action="ppaction://ole?verb=0"/>
            </p:cNvPr>
            <p:cNvGraphicFramePr>
              <a:graphicFrameLocks/>
            </p:cNvGraphicFramePr>
            <p:nvPr>
              <p:extLst>
                <p:ext uri="{D42A27DB-BD31-4B8C-83A1-F6EECF244321}">
                  <p14:modId xmlns:p14="http://schemas.microsoft.com/office/powerpoint/2010/main" val="2736732355"/>
                </p:ext>
              </p:extLst>
            </p:nvPr>
          </p:nvGraphicFramePr>
          <p:xfrm>
            <a:off x="1461162" y="1771650"/>
            <a:ext cx="1104900" cy="746125"/>
          </p:xfrm>
          <a:graphic>
            <a:graphicData uri="http://schemas.openxmlformats.org/presentationml/2006/ole">
              <mc:AlternateContent xmlns:mc="http://schemas.openxmlformats.org/markup-compatibility/2006">
                <mc:Choice xmlns:v="urn:schemas-microsoft-com:vml" Requires="v">
                  <p:oleObj name="Clip" r:id="rId3" imgW="2979738" imgH="2795588" progId="">
                    <p:embed/>
                  </p:oleObj>
                </mc:Choice>
                <mc:Fallback>
                  <p:oleObj name="Clip" r:id="rId3" imgW="2979738" imgH="2795588" progId="">
                    <p:embed/>
                    <p:pic>
                      <p:nvPicPr>
                        <p:cNvPr id="129030" name="Object 3">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61162" y="1771650"/>
                          <a:ext cx="110490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1" name="Oval 4"/>
            <p:cNvSpPr>
              <a:spLocks noChangeArrowheads="1"/>
            </p:cNvSpPr>
            <p:nvPr/>
          </p:nvSpPr>
          <p:spPr bwMode="auto">
            <a:xfrm>
              <a:off x="3047109" y="1907958"/>
              <a:ext cx="3912994" cy="1047563"/>
            </a:xfrm>
            <a:prstGeom prst="ellipse">
              <a:avLst/>
            </a:prstGeom>
            <a:solidFill>
              <a:schemeClr val="bg1"/>
            </a:solidFill>
            <a:ln w="12700">
              <a:solidFill>
                <a:schemeClr val="tx1"/>
              </a:solidFill>
              <a:round/>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32" name="Rectangle 5"/>
            <p:cNvSpPr>
              <a:spLocks noChangeArrowheads="1"/>
            </p:cNvSpPr>
            <p:nvPr/>
          </p:nvSpPr>
          <p:spPr bwMode="auto">
            <a:xfrm>
              <a:off x="3782201" y="2076450"/>
              <a:ext cx="2701925" cy="82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ctr"/>
              <a:r>
                <a:rPr lang="en-US" altLang="en-US" sz="1600" dirty="0">
                  <a:solidFill>
                    <a:srgbClr val="000000"/>
                  </a:solidFill>
                </a:rPr>
                <a:t>AIRCRAFT MAINTENANCE DATABASE</a:t>
              </a:r>
            </a:p>
          </p:txBody>
        </p:sp>
        <p:graphicFrame>
          <p:nvGraphicFramePr>
            <p:cNvPr id="129033" name="Object 6">
              <a:hlinkClick r:id="" action="ppaction://ole?verb=0"/>
            </p:cNvPr>
            <p:cNvGraphicFramePr>
              <a:graphicFrameLocks/>
            </p:cNvGraphicFramePr>
            <p:nvPr>
              <p:extLst>
                <p:ext uri="{D42A27DB-BD31-4B8C-83A1-F6EECF244321}">
                  <p14:modId xmlns:p14="http://schemas.microsoft.com/office/powerpoint/2010/main" val="4216706717"/>
                </p:ext>
              </p:extLst>
            </p:nvPr>
          </p:nvGraphicFramePr>
          <p:xfrm>
            <a:off x="7272414" y="1847850"/>
            <a:ext cx="882650" cy="781050"/>
          </p:xfrm>
          <a:graphic>
            <a:graphicData uri="http://schemas.openxmlformats.org/presentationml/2006/ole">
              <mc:AlternateContent xmlns:mc="http://schemas.openxmlformats.org/markup-compatibility/2006">
                <mc:Choice xmlns:v="urn:schemas-microsoft-com:vml" Requires="v">
                  <p:oleObj name="Clip" r:id="rId5" imgW="4443413" imgH="2552700" progId="">
                    <p:embed/>
                  </p:oleObj>
                </mc:Choice>
                <mc:Fallback>
                  <p:oleObj name="Clip" r:id="rId5" imgW="4443413" imgH="2552700" progId="">
                    <p:embed/>
                    <p:pic>
                      <p:nvPicPr>
                        <p:cNvPr id="129033" name="Object 6">
                          <a:hlinkClick r:id="" action="ppaction://ole?verb=0"/>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2414" y="1847850"/>
                          <a:ext cx="88265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4" name="Rectangle 7"/>
            <p:cNvSpPr>
              <a:spLocks noChangeArrowheads="1"/>
            </p:cNvSpPr>
            <p:nvPr/>
          </p:nvSpPr>
          <p:spPr bwMode="auto">
            <a:xfrm>
              <a:off x="252413" y="1847850"/>
              <a:ext cx="1064010"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a:solidFill>
                    <a:srgbClr val="000000"/>
                  </a:solidFill>
                </a:rPr>
                <a:t>TASKING</a:t>
              </a:r>
            </a:p>
            <a:p>
              <a:pPr algn="l"/>
              <a:r>
                <a:rPr lang="en-US" altLang="en-US" sz="1600" dirty="0">
                  <a:solidFill>
                    <a:srgbClr val="000000"/>
                  </a:solidFill>
                </a:rPr>
                <a:t>LETTER</a:t>
              </a:r>
            </a:p>
          </p:txBody>
        </p:sp>
        <p:grpSp>
          <p:nvGrpSpPr>
            <p:cNvPr id="129035" name="Group 8"/>
            <p:cNvGrpSpPr>
              <a:grpSpLocks/>
            </p:cNvGrpSpPr>
            <p:nvPr/>
          </p:nvGrpSpPr>
          <p:grpSpPr bwMode="auto">
            <a:xfrm>
              <a:off x="176213" y="2990852"/>
              <a:ext cx="2305049" cy="658813"/>
              <a:chOff x="507" y="1624"/>
              <a:chExt cx="1452" cy="415"/>
            </a:xfrm>
          </p:grpSpPr>
          <p:graphicFrame>
            <p:nvGraphicFramePr>
              <p:cNvPr id="129054" name="Object 9">
                <a:hlinkClick r:id="" action="ppaction://ole?verb=0"/>
              </p:cNvPr>
              <p:cNvGraphicFramePr>
                <a:graphicFrameLocks/>
              </p:cNvGraphicFramePr>
              <p:nvPr/>
            </p:nvGraphicFramePr>
            <p:xfrm>
              <a:off x="1419" y="1624"/>
              <a:ext cx="540" cy="362"/>
            </p:xfrm>
            <a:graphic>
              <a:graphicData uri="http://schemas.openxmlformats.org/presentationml/2006/ole">
                <mc:AlternateContent xmlns:mc="http://schemas.openxmlformats.org/markup-compatibility/2006">
                  <mc:Choice xmlns:v="urn:schemas-microsoft-com:vml" Requires="v">
                    <p:oleObj name="Clip" r:id="rId7" imgW="2309813" imgH="3176588" progId="">
                      <p:embed/>
                    </p:oleObj>
                  </mc:Choice>
                  <mc:Fallback>
                    <p:oleObj name="Clip" r:id="rId7" imgW="2309813" imgH="3176588" progId="">
                      <p:embed/>
                      <p:pic>
                        <p:nvPicPr>
                          <p:cNvPr id="129054" name="Object 9">
                            <a:hlinkClick r:id="" action="ppaction://ole?verb=0"/>
                          </p:cNvPr>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19" y="1624"/>
                            <a:ext cx="540" cy="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55" name="Rectangle 10"/>
              <p:cNvSpPr>
                <a:spLocks noChangeArrowheads="1"/>
              </p:cNvSpPr>
              <p:nvPr/>
            </p:nvSpPr>
            <p:spPr bwMode="auto">
              <a:xfrm>
                <a:off x="507" y="1672"/>
                <a:ext cx="916" cy="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a:solidFill>
                      <a:srgbClr val="000000"/>
                    </a:solidFill>
                  </a:rPr>
                  <a:t>ON-SITE</a:t>
                </a:r>
              </a:p>
              <a:p>
                <a:pPr algn="l"/>
                <a:r>
                  <a:rPr lang="en-US" altLang="en-US" sz="1600" dirty="0">
                    <a:solidFill>
                      <a:srgbClr val="000000"/>
                    </a:solidFill>
                  </a:rPr>
                  <a:t>VALIDATION</a:t>
                </a:r>
              </a:p>
            </p:txBody>
          </p:sp>
        </p:grpSp>
        <p:sp>
          <p:nvSpPr>
            <p:cNvPr id="129036" name="Rectangle 12"/>
            <p:cNvSpPr>
              <a:spLocks noChangeArrowheads="1"/>
            </p:cNvSpPr>
            <p:nvPr/>
          </p:nvSpPr>
          <p:spPr bwMode="auto">
            <a:xfrm>
              <a:off x="8555965" y="1847850"/>
              <a:ext cx="114935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a:solidFill>
                    <a:srgbClr val="000000"/>
                  </a:solidFill>
                </a:rPr>
                <a:t>STAFFING</a:t>
              </a:r>
            </a:p>
            <a:p>
              <a:pPr algn="l"/>
              <a:r>
                <a:rPr lang="en-US" altLang="en-US" sz="1600" dirty="0">
                  <a:solidFill>
                    <a:srgbClr val="000000"/>
                  </a:solidFill>
                </a:rPr>
                <a:t>STDS</a:t>
              </a:r>
            </a:p>
          </p:txBody>
        </p:sp>
        <p:graphicFrame>
          <p:nvGraphicFramePr>
            <p:cNvPr id="129037" name="Object 13">
              <a:hlinkClick r:id="" action="ppaction://ole?verb=0"/>
            </p:cNvPr>
            <p:cNvGraphicFramePr>
              <a:graphicFrameLocks/>
            </p:cNvGraphicFramePr>
            <p:nvPr>
              <p:extLst>
                <p:ext uri="{D42A27DB-BD31-4B8C-83A1-F6EECF244321}">
                  <p14:modId xmlns:p14="http://schemas.microsoft.com/office/powerpoint/2010/main" val="1823483917"/>
                </p:ext>
              </p:extLst>
            </p:nvPr>
          </p:nvGraphicFramePr>
          <p:xfrm>
            <a:off x="7272414" y="2990850"/>
            <a:ext cx="825500" cy="609600"/>
          </p:xfrm>
          <a:graphic>
            <a:graphicData uri="http://schemas.openxmlformats.org/presentationml/2006/ole">
              <mc:AlternateContent xmlns:mc="http://schemas.openxmlformats.org/markup-compatibility/2006">
                <mc:Choice xmlns:v="urn:schemas-microsoft-com:vml" Requires="v">
                  <p:oleObj name="Clip" r:id="rId9" imgW="3886200" imgH="2743200" progId="">
                    <p:embed/>
                  </p:oleObj>
                </mc:Choice>
                <mc:Fallback>
                  <p:oleObj name="Clip" r:id="rId9" imgW="3886200" imgH="2743200" progId="">
                    <p:embed/>
                    <p:pic>
                      <p:nvPicPr>
                        <p:cNvPr id="129037" name="Object 13">
                          <a:hlinkClick r:id="" action="ppaction://ole?verb=0"/>
                        </p:cNvPr>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72414" y="2990850"/>
                          <a:ext cx="825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9038" name="Rectangle 14"/>
            <p:cNvSpPr>
              <a:spLocks noChangeArrowheads="1"/>
            </p:cNvSpPr>
            <p:nvPr/>
          </p:nvSpPr>
          <p:spPr bwMode="auto">
            <a:xfrm>
              <a:off x="8213684" y="3143250"/>
              <a:ext cx="2328862" cy="582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600" dirty="0">
                  <a:solidFill>
                    <a:srgbClr val="000000"/>
                  </a:solidFill>
                </a:rPr>
                <a:t>MAINTENANCE VALUES</a:t>
              </a:r>
            </a:p>
          </p:txBody>
        </p:sp>
        <p:sp>
          <p:nvSpPr>
            <p:cNvPr id="129039" name="Rectangle 15"/>
            <p:cNvSpPr>
              <a:spLocks noChangeArrowheads="1"/>
            </p:cNvSpPr>
            <p:nvPr/>
          </p:nvSpPr>
          <p:spPr bwMode="auto">
            <a:xfrm>
              <a:off x="4191893" y="3334843"/>
              <a:ext cx="1748708" cy="35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DRAFT MRW</a:t>
              </a:r>
            </a:p>
          </p:txBody>
        </p:sp>
        <p:sp>
          <p:nvSpPr>
            <p:cNvPr id="129040" name="Rectangle 16"/>
            <p:cNvSpPr>
              <a:spLocks noChangeArrowheads="1"/>
            </p:cNvSpPr>
            <p:nvPr/>
          </p:nvSpPr>
          <p:spPr bwMode="auto">
            <a:xfrm>
              <a:off x="2990621" y="4471711"/>
              <a:ext cx="4970849" cy="4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FLEET REVIEW/COMMENT</a:t>
              </a:r>
              <a:r>
                <a:rPr lang="en-US" altLang="en-US" sz="2400" dirty="0">
                  <a:solidFill>
                    <a:srgbClr val="000000"/>
                  </a:solidFill>
                </a:rPr>
                <a:t> (</a:t>
              </a:r>
              <a:r>
                <a:rPr lang="en-US" altLang="en-US" sz="2400" dirty="0" err="1">
                  <a:solidFill>
                    <a:srgbClr val="000000"/>
                  </a:solidFill>
                </a:rPr>
                <a:t>Reclama</a:t>
              </a:r>
              <a:r>
                <a:rPr lang="en-US" altLang="en-US" sz="2400" dirty="0">
                  <a:solidFill>
                    <a:srgbClr val="000000"/>
                  </a:solidFill>
                </a:rPr>
                <a:t>)</a:t>
              </a:r>
            </a:p>
          </p:txBody>
        </p:sp>
        <p:sp>
          <p:nvSpPr>
            <p:cNvPr id="129041" name="Rectangle 17"/>
            <p:cNvSpPr>
              <a:spLocks noChangeArrowheads="1"/>
            </p:cNvSpPr>
            <p:nvPr/>
          </p:nvSpPr>
          <p:spPr bwMode="auto">
            <a:xfrm>
              <a:off x="3970695" y="5763959"/>
              <a:ext cx="2189308" cy="34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ADJUDICATION</a:t>
              </a:r>
            </a:p>
          </p:txBody>
        </p:sp>
        <p:sp>
          <p:nvSpPr>
            <p:cNvPr id="129042" name="Oval 18"/>
            <p:cNvSpPr>
              <a:spLocks noChangeArrowheads="1"/>
            </p:cNvSpPr>
            <p:nvPr/>
          </p:nvSpPr>
          <p:spPr bwMode="auto">
            <a:xfrm>
              <a:off x="426811" y="6235195"/>
              <a:ext cx="3705622" cy="510250"/>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43" name="Rectangle 19"/>
            <p:cNvSpPr>
              <a:spLocks noChangeArrowheads="1"/>
            </p:cNvSpPr>
            <p:nvPr/>
          </p:nvSpPr>
          <p:spPr bwMode="auto">
            <a:xfrm>
              <a:off x="924249" y="6306068"/>
              <a:ext cx="2572011" cy="35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LOAD INTO TFMMS</a:t>
              </a:r>
            </a:p>
          </p:txBody>
        </p:sp>
        <p:sp>
          <p:nvSpPr>
            <p:cNvPr id="129044" name="Oval 20"/>
            <p:cNvSpPr>
              <a:spLocks noChangeArrowheads="1"/>
            </p:cNvSpPr>
            <p:nvPr/>
          </p:nvSpPr>
          <p:spPr bwMode="auto">
            <a:xfrm>
              <a:off x="6160003" y="6177012"/>
              <a:ext cx="3848489" cy="554014"/>
            </a:xfrm>
            <a:prstGeom prst="ellipse">
              <a:avLst/>
            </a:prstGeom>
            <a:noFill/>
            <a:ln w="127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45" name="Rectangle 21"/>
            <p:cNvSpPr>
              <a:spLocks noChangeArrowheads="1"/>
            </p:cNvSpPr>
            <p:nvPr/>
          </p:nvSpPr>
          <p:spPr bwMode="auto">
            <a:xfrm>
              <a:off x="6449043" y="6247886"/>
              <a:ext cx="3529282" cy="439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SHIP/SEAOPDET</a:t>
              </a:r>
              <a:r>
                <a:rPr lang="en-US" altLang="en-US" sz="2400" dirty="0">
                  <a:solidFill>
                    <a:srgbClr val="000000"/>
                  </a:solidFill>
                </a:rPr>
                <a:t> AMD</a:t>
              </a:r>
            </a:p>
          </p:txBody>
        </p:sp>
        <p:sp>
          <p:nvSpPr>
            <p:cNvPr id="129046" name="AutoShape 22"/>
            <p:cNvSpPr>
              <a:spLocks noChangeArrowheads="1"/>
            </p:cNvSpPr>
            <p:nvPr/>
          </p:nvSpPr>
          <p:spPr bwMode="auto">
            <a:xfrm rot="16200000" flipH="1">
              <a:off x="4879162" y="3080842"/>
              <a:ext cx="292100" cy="215900"/>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49" name="AutoShape 25"/>
            <p:cNvSpPr>
              <a:spLocks noChangeArrowheads="1"/>
            </p:cNvSpPr>
            <p:nvPr/>
          </p:nvSpPr>
          <p:spPr bwMode="auto">
            <a:xfrm rot="18480000" flipH="1">
              <a:off x="3483476" y="5964034"/>
              <a:ext cx="343119" cy="291017"/>
            </a:xfrm>
            <a:prstGeom prst="rightArrow">
              <a:avLst>
                <a:gd name="adj1" fmla="val 50000"/>
                <a:gd name="adj2" fmla="val 50005"/>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0" name="AutoShape 26"/>
            <p:cNvSpPr>
              <a:spLocks noChangeArrowheads="1"/>
            </p:cNvSpPr>
            <p:nvPr/>
          </p:nvSpPr>
          <p:spPr bwMode="auto">
            <a:xfrm rot="10800000" flipH="1">
              <a:off x="4790281" y="6191250"/>
              <a:ext cx="685764" cy="277432"/>
            </a:xfrm>
            <a:prstGeom prst="rightArrow">
              <a:avLst>
                <a:gd name="adj1" fmla="val 50000"/>
                <a:gd name="adj2" fmla="val 50005"/>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1" name="AutoShape 27"/>
            <p:cNvSpPr>
              <a:spLocks noChangeArrowheads="1"/>
            </p:cNvSpPr>
            <p:nvPr/>
          </p:nvSpPr>
          <p:spPr bwMode="auto">
            <a:xfrm rot="1929126">
              <a:off x="2604453" y="2198938"/>
              <a:ext cx="215900" cy="63500"/>
            </a:xfrm>
            <a:prstGeom prst="rightArrow">
              <a:avLst>
                <a:gd name="adj1" fmla="val 50000"/>
                <a:gd name="adj2" fmla="val 170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2" name="AutoShape 28"/>
            <p:cNvSpPr>
              <a:spLocks noChangeArrowheads="1"/>
            </p:cNvSpPr>
            <p:nvPr/>
          </p:nvSpPr>
          <p:spPr bwMode="auto">
            <a:xfrm rot="19728724" flipH="1">
              <a:off x="7053651" y="2120158"/>
              <a:ext cx="215900" cy="63500"/>
            </a:xfrm>
            <a:prstGeom prst="rightArrow">
              <a:avLst>
                <a:gd name="adj1" fmla="val 50000"/>
                <a:gd name="adj2" fmla="val 170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129053" name="AutoShape 29"/>
            <p:cNvSpPr>
              <a:spLocks noChangeArrowheads="1"/>
            </p:cNvSpPr>
            <p:nvPr/>
          </p:nvSpPr>
          <p:spPr bwMode="auto">
            <a:xfrm rot="2156359" flipH="1">
              <a:off x="6970566" y="3105572"/>
              <a:ext cx="215900" cy="63500"/>
            </a:xfrm>
            <a:prstGeom prst="rightArrow">
              <a:avLst>
                <a:gd name="adj1" fmla="val 50000"/>
                <a:gd name="adj2" fmla="val 170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grpSp>
      <p:sp>
        <p:nvSpPr>
          <p:cNvPr id="129029" name="AutoShape 27"/>
          <p:cNvSpPr>
            <a:spLocks noChangeArrowheads="1"/>
          </p:cNvSpPr>
          <p:nvPr/>
        </p:nvSpPr>
        <p:spPr bwMode="auto">
          <a:xfrm rot="20230537" flipV="1">
            <a:off x="2210769" y="2867970"/>
            <a:ext cx="262107" cy="57903"/>
          </a:xfrm>
          <a:prstGeom prst="rightArrow">
            <a:avLst>
              <a:gd name="adj1" fmla="val 50000"/>
              <a:gd name="adj2" fmla="val 17552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2" name="Rectangle 16"/>
          <p:cNvSpPr>
            <a:spLocks noChangeArrowheads="1"/>
          </p:cNvSpPr>
          <p:nvPr/>
        </p:nvSpPr>
        <p:spPr bwMode="auto">
          <a:xfrm>
            <a:off x="3279175" y="5043433"/>
            <a:ext cx="2698497"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FLEET FORCES/TYCOM</a:t>
            </a:r>
          </a:p>
        </p:txBody>
      </p:sp>
      <p:sp>
        <p:nvSpPr>
          <p:cNvPr id="36" name="AutoShape 22"/>
          <p:cNvSpPr>
            <a:spLocks noChangeArrowheads="1"/>
          </p:cNvSpPr>
          <p:nvPr/>
        </p:nvSpPr>
        <p:spPr bwMode="auto">
          <a:xfrm rot="16200000" flipH="1">
            <a:off x="4329820" y="34154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7" name="AutoShape 22"/>
          <p:cNvSpPr>
            <a:spLocks noChangeArrowheads="1"/>
          </p:cNvSpPr>
          <p:nvPr/>
        </p:nvSpPr>
        <p:spPr bwMode="auto">
          <a:xfrm rot="16200000" flipH="1">
            <a:off x="4369680" y="47870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8" name="AutoShape 22"/>
          <p:cNvSpPr>
            <a:spLocks noChangeArrowheads="1"/>
          </p:cNvSpPr>
          <p:nvPr/>
        </p:nvSpPr>
        <p:spPr bwMode="auto">
          <a:xfrm rot="16200000" flipH="1">
            <a:off x="4357957" y="54728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
        <p:nvSpPr>
          <p:cNvPr id="33" name="Rectangle 15"/>
          <p:cNvSpPr>
            <a:spLocks noChangeArrowheads="1"/>
          </p:cNvSpPr>
          <p:nvPr/>
        </p:nvSpPr>
        <p:spPr bwMode="auto">
          <a:xfrm>
            <a:off x="2971800" y="3671833"/>
            <a:ext cx="3100530" cy="366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pPr algn="l"/>
            <a:r>
              <a:rPr lang="en-US" altLang="en-US" sz="1800" dirty="0">
                <a:solidFill>
                  <a:srgbClr val="000000"/>
                </a:solidFill>
              </a:rPr>
              <a:t>LOAD DRAFT INTO TFMMS</a:t>
            </a:r>
          </a:p>
        </p:txBody>
      </p:sp>
      <p:sp>
        <p:nvSpPr>
          <p:cNvPr id="34" name="AutoShape 22"/>
          <p:cNvSpPr>
            <a:spLocks noChangeArrowheads="1"/>
          </p:cNvSpPr>
          <p:nvPr/>
        </p:nvSpPr>
        <p:spPr bwMode="auto">
          <a:xfrm rot="16200000" flipH="1">
            <a:off x="4329820" y="4113920"/>
            <a:ext cx="292100" cy="192259"/>
          </a:xfrm>
          <a:prstGeom prst="rightArrow">
            <a:avLst>
              <a:gd name="adj1" fmla="val 50000"/>
              <a:gd name="adj2" fmla="val 62016"/>
            </a:avLst>
          </a:prstGeom>
          <a:solidFill>
            <a:schemeClr val="accent1"/>
          </a:solidFill>
          <a:ln w="12700">
            <a:solidFill>
              <a:schemeClr val="tx1"/>
            </a:solidFill>
            <a:miter lim="800000"/>
            <a:headEnd/>
            <a:tailEnd/>
          </a:ln>
        </p:spPr>
        <p:txBody>
          <a:bodyPr wrap="none" anchor="ctr"/>
          <a:lstStyle>
            <a:lvl1pPr>
              <a:defRPr sz="2000">
                <a:solidFill>
                  <a:schemeClr val="tx1"/>
                </a:solidFill>
                <a:latin typeface="Times New Roman" pitchFamily="18" charset="0"/>
              </a:defRPr>
            </a:lvl1pPr>
            <a:lvl2pPr marL="742950" indent="-28575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algn="ctr" eaLnBrk="0" fontAlgn="base" hangingPunct="0">
              <a:spcBef>
                <a:spcPct val="0"/>
              </a:spcBef>
              <a:spcAft>
                <a:spcPct val="0"/>
              </a:spcAft>
              <a:defRPr sz="2000">
                <a:solidFill>
                  <a:schemeClr val="tx1"/>
                </a:solidFill>
                <a:latin typeface="Times New Roman" pitchFamily="18" charset="0"/>
              </a:defRPr>
            </a:lvl6pPr>
            <a:lvl7pPr marL="2971800" indent="-228600" algn="ctr" eaLnBrk="0" fontAlgn="base" hangingPunct="0">
              <a:spcBef>
                <a:spcPct val="0"/>
              </a:spcBef>
              <a:spcAft>
                <a:spcPct val="0"/>
              </a:spcAft>
              <a:defRPr sz="2000">
                <a:solidFill>
                  <a:schemeClr val="tx1"/>
                </a:solidFill>
                <a:latin typeface="Times New Roman" pitchFamily="18" charset="0"/>
              </a:defRPr>
            </a:lvl7pPr>
            <a:lvl8pPr marL="3429000" indent="-228600" algn="ctr" eaLnBrk="0" fontAlgn="base" hangingPunct="0">
              <a:spcBef>
                <a:spcPct val="0"/>
              </a:spcBef>
              <a:spcAft>
                <a:spcPct val="0"/>
              </a:spcAft>
              <a:defRPr sz="2000">
                <a:solidFill>
                  <a:schemeClr val="tx1"/>
                </a:solidFill>
                <a:latin typeface="Times New Roman" pitchFamily="18" charset="0"/>
              </a:defRPr>
            </a:lvl8pPr>
            <a:lvl9pPr marL="3886200" indent="-228600" algn="ctr" eaLnBrk="0" fontAlgn="base" hangingPunct="0">
              <a:spcBef>
                <a:spcPct val="0"/>
              </a:spcBef>
              <a:spcAft>
                <a:spcPct val="0"/>
              </a:spcAft>
              <a:defRPr sz="2000">
                <a:solidFill>
                  <a:schemeClr val="tx1"/>
                </a:solidFill>
                <a:latin typeface="Times New Roman" pitchFamily="18" charset="0"/>
              </a:defRPr>
            </a:lvl9pPr>
          </a:lstStyle>
          <a:p>
            <a:endParaRPr lang="en-US" altLang="en-US" sz="2800">
              <a:solidFill>
                <a:srgbClr val="000000"/>
              </a:solidFill>
            </a:endParaRPr>
          </a:p>
        </p:txBody>
      </p:sp>
    </p:spTree>
    <p:extLst>
      <p:ext uri="{BB962C8B-B14F-4D97-AF65-F5344CB8AC3E}">
        <p14:creationId xmlns:p14="http://schemas.microsoft.com/office/powerpoint/2010/main" val="2887806098"/>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Times New Roman"/>
      </a:majorFont>
      <a:minorFont>
        <a:latin typeface="Arial"/>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latin typeface="Times New Roman" pitchFamily="18"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10f1aa0a-179b-49cb-8a72-3a924897e106">STHYQZMEZ5WQ-1710158234-134</_dlc_DocId>
    <_dlc_DocIdUrl xmlns="10f1aa0a-179b-49cb-8a72-3a924897e106">
      <Url>http://open-web-1b-z1/bupers-npc/organization/navmac/_layouts/DocIdRedir.aspx?ID=STHYQZMEZ5WQ-1710158234-134</Url>
      <Description>STHYQZMEZ5WQ-1710158234-134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4F5F74E05047A4686FF148D7191FA04" ma:contentTypeVersion="2" ma:contentTypeDescription="Create a new document." ma:contentTypeScope="" ma:versionID="3144f8a655e734f5e8f45763f032b482">
  <xsd:schema xmlns:xsd="http://www.w3.org/2001/XMLSchema" xmlns:xs="http://www.w3.org/2001/XMLSchema" xmlns:p="http://schemas.microsoft.com/office/2006/metadata/properties" xmlns:ns1="http://schemas.microsoft.com/sharepoint/v3" xmlns:ns2="10f1aa0a-179b-49cb-8a72-3a924897e106" targetNamespace="http://schemas.microsoft.com/office/2006/metadata/properties" ma:root="true" ma:fieldsID="caf4e9299edb4fa8ee2d743c116403eb" ns1:_="" ns2:_="">
    <xsd:import namespace="http://schemas.microsoft.com/sharepoint/v3"/>
    <xsd:import namespace="10f1aa0a-179b-49cb-8a72-3a924897e106"/>
    <xsd:element name="properties">
      <xsd:complexType>
        <xsd:sequence>
          <xsd:element name="documentManagement">
            <xsd:complexType>
              <xsd:all>
                <xsd:element ref="ns1:PublishingStartDate" minOccurs="0"/>
                <xsd:element ref="ns1:PublishingExpirationDate"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0f1aa0a-179b-49cb-8a72-3a924897e10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0915DC4-4768-44DF-98D8-6A5AB2B3CE65}">
  <ds:schemaRefs>
    <ds:schemaRef ds:uri="http://schemas.microsoft.com/sharepoint/events"/>
  </ds:schemaRefs>
</ds:datastoreItem>
</file>

<file path=customXml/itemProps2.xml><?xml version="1.0" encoding="utf-8"?>
<ds:datastoreItem xmlns:ds="http://schemas.openxmlformats.org/officeDocument/2006/customXml" ds:itemID="{560DAF51-A754-402E-8CD6-A6372F71D495}">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10f1aa0a-179b-49cb-8a72-3a924897e106"/>
    <ds:schemaRef ds:uri="http://www.w3.org/XML/1998/namespace"/>
    <ds:schemaRef ds:uri="http://purl.org/dc/dcmitype/"/>
  </ds:schemaRefs>
</ds:datastoreItem>
</file>

<file path=customXml/itemProps3.xml><?xml version="1.0" encoding="utf-8"?>
<ds:datastoreItem xmlns:ds="http://schemas.openxmlformats.org/officeDocument/2006/customXml" ds:itemID="{2C1A507E-231A-4DDB-9DB2-929494E5E9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0f1aa0a-179b-49cb-8a72-3a924897e1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CA91C5A6-E389-419B-81C9-DFCB6AB11F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31320</TotalTime>
  <Words>2668</Words>
  <Application>Microsoft Office PowerPoint</Application>
  <PresentationFormat>On-screen Show (4:3)</PresentationFormat>
  <Paragraphs>535</Paragraphs>
  <Slides>36</Slides>
  <Notes>36</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36</vt:i4>
      </vt:variant>
    </vt:vector>
  </HeadingPairs>
  <TitlesOfParts>
    <vt:vector size="45" baseType="lpstr">
      <vt:lpstr>Arial</vt:lpstr>
      <vt:lpstr>Calibri</vt:lpstr>
      <vt:lpstr>Garamond</vt:lpstr>
      <vt:lpstr>Monotype Sorts</vt:lpstr>
      <vt:lpstr>Times New Roman</vt:lpstr>
      <vt:lpstr>Wingdings</vt:lpstr>
      <vt:lpstr>Default Design</vt:lpstr>
      <vt:lpstr>1_Default Design</vt:lpstr>
      <vt:lpstr>Clip</vt:lpstr>
      <vt:lpstr>PowerPoint Presentation</vt:lpstr>
      <vt:lpstr>Navy Manpower Analysis Center Defining the Manpower Demand</vt:lpstr>
      <vt:lpstr>Navy Manpower Analysis Center At a Glance</vt:lpstr>
      <vt:lpstr>Department's Primary Mission</vt:lpstr>
      <vt:lpstr>Guiding Policies US Code – DOD - OPNAV</vt:lpstr>
      <vt:lpstr>Aviation Products and Customers</vt:lpstr>
      <vt:lpstr>Operational Reality Manpower -vs- Manning</vt:lpstr>
      <vt:lpstr>SQMD Methodology</vt:lpstr>
      <vt:lpstr>MRW Methodology</vt:lpstr>
      <vt:lpstr>Major Data Sources</vt:lpstr>
      <vt:lpstr>Other Data Sources</vt:lpstr>
      <vt:lpstr>AIMD Maintenance Values</vt:lpstr>
      <vt:lpstr>Required Operational Capability/ Projected Operating Environment</vt:lpstr>
      <vt:lpstr>TYCOM Tasking Letter</vt:lpstr>
      <vt:lpstr>SQMD Development</vt:lpstr>
      <vt:lpstr>Overview of Major Process</vt:lpstr>
      <vt:lpstr>Staffing Standards</vt:lpstr>
      <vt:lpstr>Engineered Staffing Standard</vt:lpstr>
      <vt:lpstr>Staffing Standards</vt:lpstr>
      <vt:lpstr>Workload Elements for Production Work Centers</vt:lpstr>
      <vt:lpstr>PowerPoint Presentation</vt:lpstr>
      <vt:lpstr>Workload Elements (con’t)</vt:lpstr>
      <vt:lpstr>Navy Standard Productive Availability Factors</vt:lpstr>
      <vt:lpstr>Squadron Personnel at Sea Productive Availability Factor</vt:lpstr>
      <vt:lpstr>Shore Based Deployable Productive Availability Factor</vt:lpstr>
      <vt:lpstr>Shore Based Productive Availability Factor</vt:lpstr>
      <vt:lpstr>Squadron Workload Equation Example</vt:lpstr>
      <vt:lpstr>Paygrade Matrix</vt:lpstr>
      <vt:lpstr>AIMD Production Work Center</vt:lpstr>
      <vt:lpstr> Officer and Aircrew Requirements</vt:lpstr>
      <vt:lpstr>On-site Visits</vt:lpstr>
      <vt:lpstr>Manpower Document Flow</vt:lpstr>
      <vt:lpstr>Theoretical Manpower Process High Level - Integration</vt:lpstr>
      <vt:lpstr>Conclusion</vt:lpstr>
      <vt:lpstr>Code 30 Points of Contact</vt:lpstr>
      <vt:lpstr>PowerPoint Presentation</vt:lpstr>
    </vt:vector>
  </TitlesOfParts>
  <Company>U.S. 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Workforce Analysis</dc:subject>
  <dc:creator>NAVMAC</dc:creator>
  <cp:lastModifiedBy>Schwarz, Aaron E LT USN NAVMAC MILLINGTON TN (USA)</cp:lastModifiedBy>
  <cp:revision>1891</cp:revision>
  <cp:lastPrinted>2019-03-26T18:52:14Z</cp:lastPrinted>
  <dcterms:created xsi:type="dcterms:W3CDTF">2006-01-19T13:23:02Z</dcterms:created>
  <dcterms:modified xsi:type="dcterms:W3CDTF">2024-09-16T18:28:03Z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0x010100E4F5F74E05047A4686FF148D7191FA04</vt:lpwstr>
  </property>
  <property fmtid="{D5CDD505-2E9C-101B-9397-08002B2CF9AE}" pid="3" name="Order">
    <vt:r8>13400</vt:r8>
  </property>
  <property fmtid="{D5CDD505-2E9C-101B-9397-08002B2CF9AE}" pid="4" name="_dlc_DocIdItemGuid">
    <vt:lpwstr>34e464f9-323b-4fe4-afbb-5eae50aaae3a</vt:lpwstr>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TemplateUrl">
    <vt:lpwstr/>
  </property>
</Properties>
</file>